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7" r:id="rId4"/>
    <p:sldId id="302" r:id="rId5"/>
    <p:sldId id="301" r:id="rId6"/>
    <p:sldId id="304" r:id="rId7"/>
    <p:sldId id="292" r:id="rId8"/>
    <p:sldId id="364" r:id="rId9"/>
    <p:sldId id="362" r:id="rId10"/>
    <p:sldId id="366" r:id="rId11"/>
    <p:sldId id="367" r:id="rId12"/>
    <p:sldId id="288" r:id="rId13"/>
    <p:sldId id="310" r:id="rId14"/>
    <p:sldId id="262" r:id="rId15"/>
    <p:sldId id="284" r:id="rId16"/>
    <p:sldId id="360" r:id="rId17"/>
    <p:sldId id="263" r:id="rId18"/>
    <p:sldId id="345" r:id="rId19"/>
    <p:sldId id="279" r:id="rId20"/>
    <p:sldId id="283" r:id="rId21"/>
    <p:sldId id="3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7:00:38.47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7:01:04.696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7:00:40.14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2824 1,'-424'395,"85"-82,198-173,-38 58,31-10,8 5,-11 37,-312 508,162-316,273-383,-56 77,6 4,-3 17,50-84,-2-2,-2-1,-32 34,57-71,0 0,0 0,1 1,-1 4,6-11,1 0,0 0,0 0,1 0,0 0,0 0,1 1,0-1,0 1,1 2,5 39,-5-30</inkml:trace>
  <inkml:trace contextRef="#ctx0" brushRef="#br0" timeOffset="84463.24">0 3626,'13'-29,"26"-60,6-28,-35 87,-2 0,-1-1,-1 0,-2 0,-1 0,-1-2,2-161,1-85,-5 239,1 17,-1 0,-1 0,-1 0,-1 0,-5-18,4 28,1-1,0 1,1-4,1 6</inkml:trace>
  <inkml:trace contextRef="#ctx0" brushRef="#br0" timeOffset="94510.23">36 3688,'107'-108,"-8"6,30-17,-106 100,2 2,0 0,11-4,82-40,-13 8,353-175,-405 200,-39 20,0 0,0 1,1 0,15-4,-21 9,-5 1,0 0,0 0,0 0,0 0,0-1,0 0,-1 0,1 0,2-2,2-2</inkml:trace>
  <inkml:trace contextRef="#ctx0" brushRef="#br0" timeOffset="98150.89">3858 87,'-18'141,"1"-14,1 100,16-205,-19 497,-31 190,28-425,3-53,9 459,11-449,5-4,0-6,-6-60,-1 283,-11-235,0 32,13-53,-2 117,0-276,-2-2</inkml:trace>
  <inkml:trace contextRef="#ctx0" brushRef="#br0" timeOffset="108197.89">3566 5438,'1'-52,"-5"-131,1 150,-1 1,-2-1,-1 1,-7-19,-3 5,-2 1,-1 1,-3 0,-26-38,7 22,-3 2,-49-51,38 50,-27-19,64 62</inkml:trace>
  <inkml:trace contextRef="#ctx0" brushRef="#br0" timeOffset="109354.15">3809 5269,'34'-110,"6"1,31-57,-3 21,64-122,-114 236,1 1,1 1,2 1,1 1,1 0,1 2,1 1,2 1,0 1,1 2,1 1,11-4,-2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0:58:5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23:44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23:44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315F-A9E2-48B9-8ED3-13A49824F654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F1AF-B973-4944-A691-25AAA75F77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8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86BE-F372-AD76-B844-25B8F93BE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FA4D8-F123-4056-75F4-4C11FB401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F556A-B549-3349-E18E-CE302A78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99A2C-011B-34BA-A16D-13EF3325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5C926-F827-1696-867A-B55DE54A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28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7C87-F499-04BD-AF9C-21A3A228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E3A31-5DB6-CD87-208A-1EAD3E018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48875-214E-CF7B-38D5-AB466AC7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244D4-A58D-A58B-A0FC-309E87DB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B7D5-25F1-1BE4-7539-061775E2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4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4AC9A-153E-9892-E8AF-9E73D1763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C23F1-7C06-00C2-794D-AED88CCA8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71D4-3BEC-8188-0E71-5C801FE3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3421-99A3-21C0-2ED4-6B12EACA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9CB4F-84B0-9F57-DAEB-FBAA33F8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83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2A3F-CBDA-3C06-6887-D55476FD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B7B2-8B2B-DC8A-1855-A5F9539E8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B538B-395E-C2C9-6498-784A65D9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F992-3E41-29F2-1D6C-B03B7545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AAE1-F33F-B42E-B9AA-A9C74E60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80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A2CC-F589-89B1-1B8E-D1BA1F1C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ACB2-0DAA-C959-420B-B21BB477E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5D8A6-93F2-7539-539C-98DF74C6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608B7-EF52-003A-8100-3DAC1665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3CB9D-53A6-FEBC-4596-6F0C32CE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90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2F09-1FEA-63D8-4AFE-D6D146B0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91FB-369D-CF95-9E74-14B62C13E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38C41-BC8B-2722-4349-163191AE1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47D2C-B6E4-F467-9106-5882B38B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7FE99-1A6C-BDAA-3B35-B6B124BE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1DC8A-747E-DE8E-97F7-D1C85BDF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D17C-F119-4592-B7E4-8C5A3F97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6BDDA-914D-A323-9421-13D6003C4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32E18-3832-9273-6410-47FFB2018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2CD0-D2BD-54C7-D005-AFC739E2C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F98ED-88B1-7CA4-903E-618CF8E13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71947-8326-964F-5DBE-26407CFEC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36495-7B79-E0F9-E9AB-FB22F0D8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A3429-D8B1-FF5C-B472-27587240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05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EB80-4DBC-4749-B4B3-3D620CE7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10585-A7D7-C265-25A9-1B28634F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63530-7C63-5A33-4E3E-A8C716A4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0F213-0BEF-A035-E0B4-CB8C57C5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00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DBC53-9214-5931-129B-BCC9F09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E723E-3411-D0C0-0DA8-15317576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98F1C-C3CD-2320-7AFF-C01C4BCD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89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2CE8-45DC-4AF9-429A-629E64D0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6F96E-0F40-5B14-AB36-F1D62E8D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64F90-C265-51A9-0E42-061B046FA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7AB02-323C-3646-FD5C-6338D382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00629-D315-C671-7B09-1CC80422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63593-C53E-D138-59D4-ED782D51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89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415A-C435-DB15-F6E9-33708DB9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FFF64-FAF6-7A83-A702-8AEE0E526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429E1-5DB0-784E-8C22-6D3B75A1E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8B169-70E7-101D-01F2-8428BD8F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BB26D-3347-4310-9BFF-0E58A479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5EE89-ED14-15C2-08B6-A066C584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0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23E0C-9246-76AC-7921-26639396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29621-5E82-D977-0C2C-F07D0FF13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7244-6555-7248-8F6A-42863A93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38136-BA0E-41D6-860A-816FE24629ED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48D9E-A406-63AC-DF1B-5CAE5D53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DABFA-C4D6-87DB-3EBB-E4BB756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9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yulia-petrova@github.i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80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3" Type="http://schemas.openxmlformats.org/officeDocument/2006/relationships/image" Target="../media/image291.png"/><Relationship Id="rId1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660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50.png"/><Relationship Id="rId11" Type="http://schemas.openxmlformats.org/officeDocument/2006/relationships/image" Target="../media/image650.png"/><Relationship Id="rId5" Type="http://schemas.openxmlformats.org/officeDocument/2006/relationships/image" Target="../media/image37.png"/><Relationship Id="rId10" Type="http://schemas.openxmlformats.org/officeDocument/2006/relationships/image" Target="../media/image631.png"/><Relationship Id="rId4" Type="http://schemas.openxmlformats.org/officeDocument/2006/relationships/image" Target="../media/image36.png"/><Relationship Id="rId9" Type="http://schemas.openxmlformats.org/officeDocument/2006/relationships/image" Target="../media/image5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customXml" Target="../ink/ink4.xml"/><Relationship Id="rId3" Type="http://schemas.openxmlformats.org/officeDocument/2006/relationships/image" Target="../media/image651.png"/><Relationship Id="rId7" Type="http://schemas.openxmlformats.org/officeDocument/2006/relationships/image" Target="../media/image681.png"/><Relationship Id="rId12" Type="http://schemas.openxmlformats.org/officeDocument/2006/relationships/image" Target="../media/image73.png"/><Relationship Id="rId2" Type="http://schemas.openxmlformats.org/officeDocument/2006/relationships/image" Target="../media/image3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20.png"/><Relationship Id="rId5" Type="http://schemas.openxmlformats.org/officeDocument/2006/relationships/image" Target="../media/image671.png"/><Relationship Id="rId15" Type="http://schemas.openxmlformats.org/officeDocument/2006/relationships/image" Target="../media/image75.png"/><Relationship Id="rId10" Type="http://schemas.openxmlformats.org/officeDocument/2006/relationships/image" Target="../media/image710.png"/><Relationship Id="rId4" Type="http://schemas.openxmlformats.org/officeDocument/2006/relationships/image" Target="../media/image661.png"/><Relationship Id="rId14" Type="http://schemas.openxmlformats.org/officeDocument/2006/relationships/image" Target="../media/image7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5.png"/><Relationship Id="rId18" Type="http://schemas.openxmlformats.org/officeDocument/2006/relationships/image" Target="../media/image84.png"/><Relationship Id="rId26" Type="http://schemas.openxmlformats.org/officeDocument/2006/relationships/image" Target="../media/image93.png"/><Relationship Id="rId3" Type="http://schemas.openxmlformats.org/officeDocument/2006/relationships/image" Target="../media/image41.png"/><Relationship Id="rId21" Type="http://schemas.openxmlformats.org/officeDocument/2006/relationships/image" Target="../media/image740.png"/><Relationship Id="rId7" Type="http://schemas.openxmlformats.org/officeDocument/2006/relationships/image" Target="../media/image81.png"/><Relationship Id="rId12" Type="http://schemas.openxmlformats.org/officeDocument/2006/relationships/image" Target="../media/image77.png"/><Relationship Id="rId17" Type="http://schemas.openxmlformats.org/officeDocument/2006/relationships/image" Target="../media/image89.png"/><Relationship Id="rId25" Type="http://schemas.openxmlformats.org/officeDocument/2006/relationships/image" Target="../media/image92.png"/><Relationship Id="rId2" Type="http://schemas.openxmlformats.org/officeDocument/2006/relationships/image" Target="../media/image76.png"/><Relationship Id="rId16" Type="http://schemas.openxmlformats.org/officeDocument/2006/relationships/image" Target="../media/image88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24" Type="http://schemas.openxmlformats.org/officeDocument/2006/relationships/image" Target="../media/image91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82.png"/><Relationship Id="rId19" Type="http://schemas.openxmlformats.org/officeDocument/2006/relationships/customXml" Target="../ink/ink5.xml"/><Relationship Id="rId4" Type="http://schemas.openxmlformats.org/officeDocument/2006/relationships/image" Target="../media/image78.png"/><Relationship Id="rId14" Type="http://schemas.openxmlformats.org/officeDocument/2006/relationships/image" Target="../media/image86.png"/><Relationship Id="rId22" Type="http://schemas.openxmlformats.org/officeDocument/2006/relationships/image" Target="../media/image690.png"/><Relationship Id="rId27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84.png"/><Relationship Id="rId26" Type="http://schemas.openxmlformats.org/officeDocument/2006/relationships/image" Target="../media/image93.png"/><Relationship Id="rId8" Type="http://schemas.openxmlformats.org/officeDocument/2006/relationships/image" Target="../media/image98.png"/><Relationship Id="rId21" Type="http://schemas.openxmlformats.org/officeDocument/2006/relationships/image" Target="../media/image740.png"/><Relationship Id="rId7" Type="http://schemas.openxmlformats.org/officeDocument/2006/relationships/image" Target="../media/image81.png"/><Relationship Id="rId12" Type="http://schemas.openxmlformats.org/officeDocument/2006/relationships/image" Target="../media/image77.png"/><Relationship Id="rId17" Type="http://schemas.openxmlformats.org/officeDocument/2006/relationships/image" Target="../media/image89.png"/><Relationship Id="rId2" Type="http://schemas.openxmlformats.org/officeDocument/2006/relationships/image" Target="../media/image41.png"/><Relationship Id="rId16" Type="http://schemas.openxmlformats.org/officeDocument/2006/relationships/image" Target="../media/image88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24" Type="http://schemas.openxmlformats.org/officeDocument/2006/relationships/image" Target="../media/image92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82.png"/><Relationship Id="rId19" Type="http://schemas.openxmlformats.org/officeDocument/2006/relationships/customXml" Target="../ink/ink6.xml"/><Relationship Id="rId31" Type="http://schemas.openxmlformats.org/officeDocument/2006/relationships/image" Target="../media/image99.png"/><Relationship Id="rId4" Type="http://schemas.openxmlformats.org/officeDocument/2006/relationships/image" Target="../media/image78.png"/><Relationship Id="rId14" Type="http://schemas.openxmlformats.org/officeDocument/2006/relationships/image" Target="../media/image86.png"/><Relationship Id="rId22" Type="http://schemas.openxmlformats.org/officeDocument/2006/relationships/image" Target="../media/image690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781.png"/><Relationship Id="rId18" Type="http://schemas.openxmlformats.org/officeDocument/2006/relationships/image" Target="../media/image830.png"/><Relationship Id="rId21" Type="http://schemas.openxmlformats.org/officeDocument/2006/relationships/image" Target="../media/image861.png"/><Relationship Id="rId12" Type="http://schemas.openxmlformats.org/officeDocument/2006/relationships/image" Target="../media/image771.png"/><Relationship Id="rId17" Type="http://schemas.openxmlformats.org/officeDocument/2006/relationships/image" Target="../media/image105.png"/><Relationship Id="rId2" Type="http://schemas.openxmlformats.org/officeDocument/2006/relationships/image" Target="../media/image42.gif"/><Relationship Id="rId16" Type="http://schemas.openxmlformats.org/officeDocument/2006/relationships/image" Target="../media/image811.png"/><Relationship Id="rId20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760.png"/><Relationship Id="rId5" Type="http://schemas.openxmlformats.org/officeDocument/2006/relationships/image" Target="../media/image102.png"/><Relationship Id="rId15" Type="http://schemas.openxmlformats.org/officeDocument/2006/relationships/image" Target="../media/image400.png"/><Relationship Id="rId23" Type="http://schemas.openxmlformats.org/officeDocument/2006/relationships/image" Target="../media/image1030.png"/><Relationship Id="rId10" Type="http://schemas.openxmlformats.org/officeDocument/2006/relationships/image" Target="../media/image751.png"/><Relationship Id="rId19" Type="http://schemas.openxmlformats.org/officeDocument/2006/relationships/image" Target="../media/image842.png"/><Relationship Id="rId4" Type="http://schemas.openxmlformats.org/officeDocument/2006/relationships/image" Target="../media/image101.png"/><Relationship Id="rId9" Type="http://schemas.openxmlformats.org/officeDocument/2006/relationships/image" Target="../media/image741.png"/><Relationship Id="rId14" Type="http://schemas.openxmlformats.org/officeDocument/2006/relationships/image" Target="../media/image104.png"/><Relationship Id="rId22" Type="http://schemas.openxmlformats.org/officeDocument/2006/relationships/image" Target="../media/image10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10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1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8E70-1173-5BE5-DC25-43C82BE6A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96" y="456996"/>
            <a:ext cx="12191999" cy="1577818"/>
          </a:xfrm>
        </p:spPr>
        <p:txBody>
          <a:bodyPr>
            <a:normAutofit fontScale="90000"/>
          </a:bodyPr>
          <a:lstStyle/>
          <a:p>
            <a:r>
              <a:rPr lang="en-GB" dirty="0"/>
              <a:t>“Viscous fingering”: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 err="1"/>
              <a:t>teoria</a:t>
            </a:r>
            <a:r>
              <a:rPr lang="en-GB" dirty="0"/>
              <a:t> e </a:t>
            </a:r>
            <a:r>
              <a:rPr lang="en-GB" dirty="0" err="1"/>
              <a:t>aplicações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D6D5F-79A8-46BB-9771-C62A088E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591" y="2275840"/>
            <a:ext cx="7556409" cy="3810328"/>
          </a:xfrm>
        </p:spPr>
        <p:txBody>
          <a:bodyPr>
            <a:normAutofit/>
          </a:bodyPr>
          <a:lstStyle/>
          <a:p>
            <a:r>
              <a:rPr lang="en-GB" sz="2800" dirty="0"/>
              <a:t>Yulia Petrova</a:t>
            </a:r>
            <a:br>
              <a:rPr lang="en-GB" sz="2800" dirty="0"/>
            </a:br>
            <a:br>
              <a:rPr lang="en-GB" sz="1800" dirty="0"/>
            </a:br>
            <a:r>
              <a:rPr lang="en-GB" sz="1800" dirty="0"/>
              <a:t>PUC-Rio</a:t>
            </a:r>
            <a:endParaRPr lang="ru-RU" sz="1800" dirty="0"/>
          </a:p>
          <a:p>
            <a:r>
              <a:rPr lang="en-GB" dirty="0">
                <a:hlinkClick r:id="rId2"/>
              </a:rPr>
              <a:t>yulia-petrova.github.io</a:t>
            </a:r>
            <a:r>
              <a:rPr lang="en-GB" dirty="0"/>
              <a:t> </a:t>
            </a:r>
          </a:p>
          <a:p>
            <a:r>
              <a:rPr lang="en-GB" dirty="0"/>
              <a:t>20 </a:t>
            </a:r>
            <a:r>
              <a:rPr lang="en-GB" dirty="0" err="1"/>
              <a:t>Outubro</a:t>
            </a:r>
            <a:r>
              <a:rPr lang="en-GB" dirty="0"/>
              <a:t> 2023</a:t>
            </a:r>
            <a:br>
              <a:rPr lang="en-GB" dirty="0"/>
            </a:br>
            <a:br>
              <a:rPr lang="en-GB" sz="1200" dirty="0"/>
            </a:br>
            <a:endParaRPr lang="en-GB" sz="1200" dirty="0"/>
          </a:p>
          <a:p>
            <a:r>
              <a:rPr lang="en-GB" dirty="0" err="1"/>
              <a:t>Colóquio</a:t>
            </a:r>
            <a:r>
              <a:rPr lang="en-GB" dirty="0"/>
              <a:t> de </a:t>
            </a:r>
            <a:r>
              <a:rPr lang="en-GB" dirty="0" err="1"/>
              <a:t>Matematica</a:t>
            </a:r>
            <a:r>
              <a:rPr lang="en-GB" dirty="0"/>
              <a:t> </a:t>
            </a:r>
            <a:r>
              <a:rPr lang="en-GB" dirty="0" err="1"/>
              <a:t>Aplicada</a:t>
            </a:r>
            <a:r>
              <a:rPr lang="en-GB" dirty="0"/>
              <a:t>, IM-UFRJ</a:t>
            </a:r>
          </a:p>
        </p:txBody>
      </p:sp>
      <p:pic>
        <p:nvPicPr>
          <p:cNvPr id="4" name="Picture 3" descr="A picture containing text">
            <a:extLst>
              <a:ext uri="{FF2B5EF4-FFF2-40B4-BE49-F238E27FC236}">
                <a16:creationId xmlns:a16="http://schemas.microsoft.com/office/drawing/2014/main" id="{48B26B3D-7808-527C-05CF-F70AC982C8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r="3555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pic>
        <p:nvPicPr>
          <p:cNvPr id="6" name="Picture 5" descr="A blue and yellow shield with wings and a crown&#10;&#10;Description automatically generated">
            <a:extLst>
              <a:ext uri="{FF2B5EF4-FFF2-40B4-BE49-F238E27FC236}">
                <a16:creationId xmlns:a16="http://schemas.microsoft.com/office/drawing/2014/main" id="{3D9F88DB-9931-A4B7-14E8-63A22F8795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21"/>
          <a:stretch/>
        </p:blipFill>
        <p:spPr>
          <a:xfrm>
            <a:off x="5115342" y="3806931"/>
            <a:ext cx="1229600" cy="555397"/>
          </a:xfrm>
          <a:prstGeom prst="rect">
            <a:avLst/>
          </a:prstGeom>
        </p:spPr>
      </p:pic>
      <p:pic>
        <p:nvPicPr>
          <p:cNvPr id="9" name="Picture 8" descr="A blue and yellow shield with wings and keys&#10;&#10;Description automatically generated">
            <a:extLst>
              <a:ext uri="{FF2B5EF4-FFF2-40B4-BE49-F238E27FC236}">
                <a16:creationId xmlns:a16="http://schemas.microsoft.com/office/drawing/2014/main" id="{246F5F00-CE0B-56DE-72C0-B04153D359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84"/>
          <a:stretch/>
        </p:blipFill>
        <p:spPr>
          <a:xfrm>
            <a:off x="5076014" y="1970752"/>
            <a:ext cx="1423954" cy="1836179"/>
          </a:xfrm>
          <a:prstGeom prst="rect">
            <a:avLst/>
          </a:prstGeom>
        </p:spPr>
      </p:pic>
      <p:pic>
        <p:nvPicPr>
          <p:cNvPr id="11" name="Picture 10" descr="A logo with a person in a hat&#10;&#10;Description automatically generated">
            <a:extLst>
              <a:ext uri="{FF2B5EF4-FFF2-40B4-BE49-F238E27FC236}">
                <a16:creationId xmlns:a16="http://schemas.microsoft.com/office/drawing/2014/main" id="{2B424510-F20A-636C-4850-ACC389572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715" y="5291246"/>
            <a:ext cx="3100385" cy="1566479"/>
          </a:xfrm>
          <a:prstGeom prst="rect">
            <a:avLst/>
          </a:prstGeom>
        </p:spPr>
      </p:pic>
      <p:pic>
        <p:nvPicPr>
          <p:cNvPr id="7" name="Picture 6" descr="A logo with text on it&#10;&#10;Description automatically generated">
            <a:extLst>
              <a:ext uri="{FF2B5EF4-FFF2-40B4-BE49-F238E27FC236}">
                <a16:creationId xmlns:a16="http://schemas.microsoft.com/office/drawing/2014/main" id="{F7E22EC8-B887-BC80-D2A7-77A118E939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8"/>
          <a:stretch/>
        </p:blipFill>
        <p:spPr>
          <a:xfrm>
            <a:off x="19422240" y="5574424"/>
            <a:ext cx="3502549" cy="1000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F6E8E6-5C02-5DE4-022D-0C6712522879}"/>
              </a:ext>
            </a:extLst>
          </p:cNvPr>
          <p:cNvSpPr txBox="1"/>
          <p:nvPr/>
        </p:nvSpPr>
        <p:spPr>
          <a:xfrm>
            <a:off x="6548542" y="5523729"/>
            <a:ext cx="4976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Com base no trabalho em andamento com:</a:t>
            </a:r>
            <a:br>
              <a:rPr lang="pt-BR" sz="2000" dirty="0"/>
            </a:br>
            <a:endParaRPr lang="pt-BR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 Sergey </a:t>
            </a:r>
            <a:r>
              <a:rPr lang="en-GB" sz="2000" dirty="0" err="1"/>
              <a:t>Tikhomirov</a:t>
            </a:r>
            <a:r>
              <a:rPr lang="en-GB" sz="2000" dirty="0"/>
              <a:t> (PUC-Rio)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 </a:t>
            </a:r>
            <a:r>
              <a:rPr lang="en-GB" sz="2000" dirty="0" err="1"/>
              <a:t>Yalchin</a:t>
            </a:r>
            <a:r>
              <a:rPr lang="en-GB" sz="2000" dirty="0"/>
              <a:t> </a:t>
            </a:r>
            <a:r>
              <a:rPr lang="en-GB" sz="2000" dirty="0" err="1"/>
              <a:t>Efendiev</a:t>
            </a:r>
            <a:r>
              <a:rPr lang="en-GB" sz="2000" dirty="0"/>
              <a:t> (Texas A&amp;M)</a:t>
            </a:r>
          </a:p>
        </p:txBody>
      </p:sp>
    </p:spTree>
    <p:extLst>
      <p:ext uri="{BB962C8B-B14F-4D97-AF65-F5344CB8AC3E}">
        <p14:creationId xmlns:p14="http://schemas.microsoft.com/office/powerpoint/2010/main" val="181921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 dirty="0" err="1"/>
                  <a:t>Questões</a:t>
                </a:r>
                <a:r>
                  <a:rPr lang="en-GB" dirty="0"/>
                  <a:t> de interesse:     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 (sem difusão)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2"/>
                <a:stretch>
                  <a:fillRect l="-1947" t="-5590" b="-14907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D8B63-A9D9-0C00-9D77-DE4408095A9F}"/>
                  </a:ext>
                </a:extLst>
              </p:cNvPr>
              <p:cNvSpPr txBox="1"/>
              <p:nvPr/>
            </p:nvSpPr>
            <p:spPr>
              <a:xfrm>
                <a:off x="83976" y="962247"/>
                <a:ext cx="12108024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GB" sz="2400" dirty="0"/>
                  <a:t>O </a:t>
                </a:r>
                <a:r>
                  <a:rPr lang="en-GB" sz="2400" dirty="0" err="1"/>
                  <a:t>problema</a:t>
                </a:r>
                <a:r>
                  <a:rPr lang="en-GB" sz="2400" dirty="0"/>
                  <a:t> e </a:t>
                </a:r>
                <a:r>
                  <a:rPr lang="en-GB" sz="2400" dirty="0" err="1"/>
                  <a:t>bem-posto</a:t>
                </a:r>
                <a:r>
                  <a:rPr lang="en-GB" sz="2400" dirty="0"/>
                  <a:t>?		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“active scalar”: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– </a:t>
                </a:r>
                <a:r>
                  <a:rPr lang="en-GB" sz="2400" dirty="0" err="1"/>
                  <a:t>operador</a:t>
                </a:r>
                <a:r>
                  <a:rPr lang="en-GB" sz="2400" dirty="0"/>
                  <a:t> integral singular (</a:t>
                </a:r>
                <a:r>
                  <a:rPr lang="en-GB" sz="2400" dirty="0" err="1"/>
                  <a:t>como</a:t>
                </a:r>
                <a:r>
                  <a:rPr lang="en-GB" sz="2400" dirty="0"/>
                  <a:t> </a:t>
                </a:r>
                <a:r>
                  <a:rPr lang="en-GB" sz="2400" dirty="0" err="1"/>
                  <a:t>em</a:t>
                </a:r>
                <a:r>
                  <a:rPr lang="en-GB" sz="2400" dirty="0"/>
                  <a:t> SQG)</a:t>
                </a:r>
              </a:p>
              <a:p>
                <a:pPr lvl="1"/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ru-RU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10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existência de uma solução global versus explosão em tempo finito, por ex.</a:t>
                </a:r>
                <a:r>
                  <a:rPr lang="en-GB" sz="2400" dirty="0"/>
                  <a:t>:</a:t>
                </a:r>
                <a:br>
                  <a:rPr lang="en-GB" sz="2400" dirty="0"/>
                </a:br>
                <a:r>
                  <a:rPr lang="en-GB" sz="2400" dirty="0"/>
                  <a:t>T. </a:t>
                </a:r>
                <a:r>
                  <a:rPr lang="en-GB" sz="2400" dirty="0" err="1"/>
                  <a:t>Elgindi</a:t>
                </a:r>
                <a:r>
                  <a:rPr lang="en-GB" sz="2400" dirty="0"/>
                  <a:t> (2017), A. Castro, D. Cordoba, D. Lear (2018), A. Kiselev, Y. Yao (2023)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D8B63-A9D9-0C00-9D77-DE440809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962247"/>
                <a:ext cx="12108024" cy="2462213"/>
              </a:xfrm>
              <a:prstGeom prst="rect">
                <a:avLst/>
              </a:prstGeom>
              <a:blipFill>
                <a:blip r:embed="rId3"/>
                <a:stretch>
                  <a:fillRect l="-806" t="-2228" b="-4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652DA2A-92BE-B320-9BCD-90460EE49188}"/>
              </a:ext>
            </a:extLst>
          </p:cNvPr>
          <p:cNvSpPr txBox="1"/>
          <p:nvPr/>
        </p:nvSpPr>
        <p:spPr>
          <a:xfrm>
            <a:off x="220824" y="3757502"/>
            <a:ext cx="53117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O melhor resultado (até janeiro de 2023)</a:t>
            </a:r>
            <a:r>
              <a:rPr lang="en-GB" sz="2400" dirty="0"/>
              <a:t>:</a:t>
            </a:r>
            <a:br>
              <a:rPr lang="en-GB" sz="2400" dirty="0"/>
            </a:br>
            <a:endParaRPr lang="en-GB" sz="1000" dirty="0"/>
          </a:p>
          <a:p>
            <a:r>
              <a:rPr lang="en-GB" sz="1800" i="1" dirty="0"/>
              <a:t>Kiselev, A. and Yao, Y., 2023. Small scale formations in the incompressible porous media equation. Archive for Rational Mechanics and Analysis, 247(1), p.1.</a:t>
            </a:r>
          </a:p>
          <a:p>
            <a:endParaRPr lang="en-GB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1204C-ADC5-841A-EA2A-343D5533DCAE}"/>
                  </a:ext>
                </a:extLst>
              </p:cNvPr>
              <p:cNvSpPr txBox="1"/>
              <p:nvPr/>
            </p:nvSpPr>
            <p:spPr>
              <a:xfrm>
                <a:off x="5895975" y="3749773"/>
                <a:ext cx="6296026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“</a:t>
                </a:r>
                <a:r>
                  <a:rPr lang="en-GB" sz="2400" dirty="0" err="1"/>
                  <a:t>Informalmente</a:t>
                </a:r>
                <a:r>
                  <a:rPr lang="en-GB" sz="2400" dirty="0"/>
                  <a:t>” (</a:t>
                </a:r>
                <a:r>
                  <a:rPr lang="en-GB" sz="2400" dirty="0" err="1"/>
                  <a:t>apenas</a:t>
                </a:r>
                <a:r>
                  <a:rPr lang="en-GB" sz="2400" dirty="0"/>
                  <a:t> </a:t>
                </a:r>
                <a:r>
                  <a:rPr lang="en-GB" sz="2400" dirty="0" err="1"/>
                  <a:t>resultado</a:t>
                </a:r>
                <a:r>
                  <a:rPr lang="en-GB" sz="2400" dirty="0"/>
                  <a:t> </a:t>
                </a:r>
                <a:r>
                  <a:rPr lang="en-GB" sz="2400" dirty="0" err="1"/>
                  <a:t>condicional</a:t>
                </a:r>
                <a:r>
                  <a:rPr lang="en-GB" sz="2400" dirty="0"/>
                  <a:t>):</a:t>
                </a:r>
                <a:endParaRPr lang="en-GB" sz="1000" dirty="0"/>
              </a:p>
              <a:p>
                <a:br>
                  <a:rPr lang="en-GB" sz="1000" dirty="0"/>
                </a:br>
                <a:r>
                  <a:rPr lang="pt-BR" dirty="0"/>
                  <a:t>Deixe a solução permanecer suave para todo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(</a:t>
                </a:r>
                <a:r>
                  <a:rPr lang="pt-BR" dirty="0"/>
                  <a:t>em um espaço de Sobolev “apropriado”). Então, pelo menos quando</a:t>
                </a:r>
                <a:br>
                  <a:rPr lang="pt-BR" dirty="0"/>
                </a:b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dirty="0"/>
                  <a:t> </a:t>
                </a:r>
                <a:r>
                  <a:rPr lang="pt-BR" dirty="0"/>
                  <a:t>a norma de Sobolev explode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1204C-ADC5-841A-EA2A-343D5533D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975" y="3749773"/>
                <a:ext cx="6296026" cy="1446550"/>
              </a:xfrm>
              <a:prstGeom prst="rect">
                <a:avLst/>
              </a:prstGeom>
              <a:blipFill>
                <a:blip r:embed="rId4"/>
                <a:stretch>
                  <a:fillRect l="-1452" t="-3376" r="-97" b="-59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0930972-7455-9398-583A-1169F006E126}"/>
              </a:ext>
            </a:extLst>
          </p:cNvPr>
          <p:cNvSpPr txBox="1"/>
          <p:nvPr/>
        </p:nvSpPr>
        <p:spPr>
          <a:xfrm>
            <a:off x="-410208" y="5697837"/>
            <a:ext cx="12982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/>
              <a:t>não unicidade de soluções (técnica de integração convexa):</a:t>
            </a:r>
            <a:br>
              <a:rPr lang="pt-BR" sz="2400" dirty="0"/>
            </a:br>
            <a:r>
              <a:rPr lang="pt-BR" sz="2400" dirty="0"/>
              <a:t>D.</a:t>
            </a:r>
            <a:r>
              <a:rPr lang="en-GB" sz="2400" dirty="0"/>
              <a:t> </a:t>
            </a:r>
            <a:r>
              <a:rPr lang="pt-BR" sz="2400" dirty="0"/>
              <a:t>Córdoba, D. Faraco, F. </a:t>
            </a:r>
            <a:r>
              <a:rPr lang="pt-BR" sz="2400" dirty="0" err="1"/>
              <a:t>Gancedo</a:t>
            </a:r>
            <a:r>
              <a:rPr lang="pt-BR" sz="2400" dirty="0"/>
              <a:t> (2011), R. </a:t>
            </a:r>
            <a:r>
              <a:rPr lang="pt-BR" sz="2400" dirty="0" err="1"/>
              <a:t>Shvydkoy</a:t>
            </a:r>
            <a:r>
              <a:rPr lang="pt-BR" sz="2400" dirty="0"/>
              <a:t> (2011), L. </a:t>
            </a:r>
            <a:r>
              <a:rPr lang="pt-BR" sz="2400" dirty="0" err="1"/>
              <a:t>Szekelyhidi</a:t>
            </a:r>
            <a:r>
              <a:rPr lang="pt-BR" sz="2400" dirty="0"/>
              <a:t> Jr. (2012)</a:t>
            </a:r>
            <a:endParaRPr lang="en-GB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E5F51C-F30E-A8BA-A596-F78A00464D59}"/>
              </a:ext>
            </a:extLst>
          </p:cNvPr>
          <p:cNvCxnSpPr/>
          <p:nvPr/>
        </p:nvCxnSpPr>
        <p:spPr>
          <a:xfrm>
            <a:off x="0" y="3740400"/>
            <a:ext cx="1237297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5F75A2-3104-A6A3-A2FE-9FBCC844BE9C}"/>
              </a:ext>
            </a:extLst>
          </p:cNvPr>
          <p:cNvCxnSpPr/>
          <p:nvPr/>
        </p:nvCxnSpPr>
        <p:spPr>
          <a:xfrm>
            <a:off x="-105407" y="5336687"/>
            <a:ext cx="1237297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10367E-8F96-A7D2-DDB8-265395BE540E}"/>
                  </a:ext>
                </a:extLst>
              </p:cNvPr>
              <p:cNvSpPr txBox="1"/>
              <p:nvPr/>
            </p:nvSpPr>
            <p:spPr>
              <a:xfrm>
                <a:off x="4029075" y="1777854"/>
                <a:ext cx="2351508" cy="830997"/>
              </a:xfrm>
              <a:prstGeom prst="rect">
                <a:avLst/>
              </a:prstGeom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10367E-8F96-A7D2-DDB8-265395BE5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075" y="1777854"/>
                <a:ext cx="2351508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CB830-70C5-143B-DA3A-355433F0A882}"/>
                  </a:ext>
                </a:extLst>
              </p:cNvPr>
              <p:cNvSpPr txBox="1"/>
              <p:nvPr/>
            </p:nvSpPr>
            <p:spPr>
              <a:xfrm>
                <a:off x="9596923" y="1317001"/>
                <a:ext cx="721431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   </a:t>
                </a:r>
                <a:br>
                  <a:rPr lang="en-GB" sz="2400" dirty="0"/>
                </a:br>
                <a:r>
                  <a:rPr lang="en-GB" sz="2400" dirty="0"/>
                  <a:t>(Lei </a:t>
                </a:r>
                <a:r>
                  <a:rPr lang="en-GB" sz="2400" dirty="0" err="1"/>
                  <a:t>Biot</a:t>
                </a:r>
                <a:r>
                  <a:rPr lang="en-GB" sz="2400" dirty="0"/>
                  <a:t>-Savart)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CB830-70C5-143B-DA3A-355433F0A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923" y="1317001"/>
                <a:ext cx="7214313" cy="830997"/>
              </a:xfrm>
              <a:prstGeom prst="rect">
                <a:avLst/>
              </a:prstGeom>
              <a:blipFill>
                <a:blip r:embed="rId6"/>
                <a:stretch>
                  <a:fillRect l="-1267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222368-DDC0-1F26-4FAA-7AA97D1884BD}"/>
              </a:ext>
            </a:extLst>
          </p:cNvPr>
          <p:cNvSpPr txBox="1"/>
          <p:nvPr/>
        </p:nvSpPr>
        <p:spPr>
          <a:xfrm>
            <a:off x="11726049" y="6396335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496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  <p:bldP spid="6" grpId="0"/>
      <p:bldP spid="7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 dirty="0" err="1"/>
                  <a:t>Questões</a:t>
                </a:r>
                <a:r>
                  <a:rPr lang="en-GB" dirty="0"/>
                  <a:t> de interesse:     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 (sem difusão)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2"/>
                <a:stretch>
                  <a:fillRect l="-1947" t="-5590" b="-14907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0930972-7455-9398-583A-1169F006E126}"/>
              </a:ext>
            </a:extLst>
          </p:cNvPr>
          <p:cNvSpPr txBox="1"/>
          <p:nvPr/>
        </p:nvSpPr>
        <p:spPr>
          <a:xfrm>
            <a:off x="-395288" y="1142744"/>
            <a:ext cx="12982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Modelos relacionados: equação generalizada Buckley-</a:t>
            </a:r>
            <a:r>
              <a:rPr lang="pt-BR" sz="2400" dirty="0" err="1"/>
              <a:t>Leverett</a:t>
            </a:r>
            <a:r>
              <a:rPr lang="en-GB" sz="2400" dirty="0"/>
              <a:t>: N. </a:t>
            </a:r>
            <a:r>
              <a:rPr lang="en-GB" sz="2400" dirty="0" err="1"/>
              <a:t>Chemetov</a:t>
            </a:r>
            <a:r>
              <a:rPr lang="en-GB" sz="2400" dirty="0"/>
              <a:t>, </a:t>
            </a:r>
            <a:r>
              <a:rPr lang="en-GB" sz="2400" dirty="0" err="1"/>
              <a:t>W.Neves</a:t>
            </a:r>
            <a:r>
              <a:rPr lang="en-GB" sz="2400" dirty="0"/>
              <a:t> (2014)</a:t>
            </a:r>
            <a:br>
              <a:rPr lang="en-GB" sz="2400" dirty="0"/>
            </a:br>
            <a:r>
              <a:rPr lang="en-GB" sz="2400" dirty="0"/>
              <a:t>Muskat pr. &amp; Hele-Shaw (</a:t>
            </a:r>
            <a:r>
              <a:rPr lang="en-GB" sz="2400" dirty="0" err="1"/>
              <a:t>fronteira</a:t>
            </a:r>
            <a:r>
              <a:rPr lang="en-GB" sz="2400" dirty="0"/>
              <a:t> livre) – A. Cordoba, D. Cordoba, F. Gancedo (2011) 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BB534-6D10-1E32-98D6-41260DD1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37" y="4515890"/>
            <a:ext cx="3449703" cy="1063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2201FB-8D7C-816B-81DB-A60AFCABC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19" y="4456528"/>
            <a:ext cx="2960456" cy="1038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18A845-C527-4A0B-DD69-F1986A6028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030" y="4401717"/>
            <a:ext cx="3614479" cy="1641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8AA7BE-E495-0912-173B-8E874B9A06D5}"/>
              </a:ext>
            </a:extLst>
          </p:cNvPr>
          <p:cNvSpPr txBox="1"/>
          <p:nvPr/>
        </p:nvSpPr>
        <p:spPr>
          <a:xfrm>
            <a:off x="1301292" y="6156960"/>
            <a:ext cx="1407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Sem </a:t>
            </a:r>
            <a:r>
              <a:rPr lang="en-GB" sz="2400" dirty="0" err="1"/>
              <a:t>fluxo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341E2-8018-4E2B-7062-B50A2A2970A5}"/>
              </a:ext>
            </a:extLst>
          </p:cNvPr>
          <p:cNvSpPr txBox="1"/>
          <p:nvPr/>
        </p:nvSpPr>
        <p:spPr>
          <a:xfrm>
            <a:off x="4817376" y="6002773"/>
            <a:ext cx="3209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/>
              <a:t>A velocidade 𝑢 muda</a:t>
            </a:r>
          </a:p>
          <a:p>
            <a:pPr algn="ctr"/>
            <a:r>
              <a:rPr lang="pt-BR" sz="2400" dirty="0"/>
              <a:t>devido à concentração 𝑐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84D81B-F8A6-9956-97D3-B42215A19094}"/>
              </a:ext>
            </a:extLst>
          </p:cNvPr>
          <p:cNvSpPr txBox="1"/>
          <p:nvPr/>
        </p:nvSpPr>
        <p:spPr>
          <a:xfrm>
            <a:off x="8554486" y="5999222"/>
            <a:ext cx="329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 concentração 𝑐 muda devido à velocidade 𝑢</a:t>
            </a:r>
            <a:endParaRPr lang="en-GB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AAE41E-D216-9809-FBF2-B9A98B4BE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939" y="4434835"/>
            <a:ext cx="2563815" cy="14493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22946F-42E0-B035-1D54-58A2EAB25E9F}"/>
              </a:ext>
            </a:extLst>
          </p:cNvPr>
          <p:cNvSpPr txBox="1"/>
          <p:nvPr/>
        </p:nvSpPr>
        <p:spPr>
          <a:xfrm>
            <a:off x="2183838" y="4026153"/>
            <a:ext cx="906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Por que os dedos aparecem</a:t>
            </a:r>
            <a:r>
              <a:rPr lang="en-GB" sz="2400" dirty="0"/>
              <a:t>?   		 É um </a:t>
            </a:r>
            <a:r>
              <a:rPr lang="en-GB" sz="2400" dirty="0" err="1"/>
              <a:t>efeito</a:t>
            </a:r>
            <a:r>
              <a:rPr lang="en-GB" sz="2400" dirty="0"/>
              <a:t> “hair-trigger”!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BD1E6D-226C-DAF6-B707-39EF2A319ED6}"/>
              </a:ext>
            </a:extLst>
          </p:cNvPr>
          <p:cNvSpPr txBox="1"/>
          <p:nvPr/>
        </p:nvSpPr>
        <p:spPr>
          <a:xfrm>
            <a:off x="11650481" y="6368554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9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A12FFC-7C16-C4C2-47B5-2BAD1F3DBC0A}"/>
                  </a:ext>
                </a:extLst>
              </p:cNvPr>
              <p:cNvSpPr txBox="1"/>
              <p:nvPr/>
            </p:nvSpPr>
            <p:spPr>
              <a:xfrm>
                <a:off x="3780650" y="2752611"/>
                <a:ext cx="4654223" cy="1139607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GB" sz="2400" dirty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</m:oMath>
                  </m:oMathPara>
                </a14:m>
                <a:endParaRPr lang="en-GB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b="0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A12FFC-7C16-C4C2-47B5-2BAD1F3DB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50" y="2752611"/>
                <a:ext cx="4654223" cy="1139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F2A6CAC-6E3C-609F-BABA-17E7BC57E25F}"/>
              </a:ext>
            </a:extLst>
          </p:cNvPr>
          <p:cNvSpPr txBox="1"/>
          <p:nvPr/>
        </p:nvSpPr>
        <p:spPr>
          <a:xfrm>
            <a:off x="228071" y="2262874"/>
            <a:ext cx="8206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Modelo</a:t>
            </a:r>
            <a:r>
              <a:rPr lang="en-GB" sz="2400" dirty="0"/>
              <a:t> </a:t>
            </a:r>
            <a:r>
              <a:rPr lang="en-GB" sz="2400" dirty="0" err="1"/>
              <a:t>simplificado</a:t>
            </a:r>
            <a:r>
              <a:rPr lang="en-GB" sz="2400" dirty="0"/>
              <a:t>: transverse flow equilibrium (TFE)</a:t>
            </a:r>
          </a:p>
        </p:txBody>
      </p:sp>
    </p:spTree>
    <p:extLst>
      <p:ext uri="{BB962C8B-B14F-4D97-AF65-F5344CB8AC3E}">
        <p14:creationId xmlns:p14="http://schemas.microsoft.com/office/powerpoint/2010/main" val="390038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19" grpId="0"/>
      <p:bldP spid="21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 dirty="0" err="1"/>
                  <a:t>Questões</a:t>
                </a:r>
                <a:r>
                  <a:rPr lang="en-GB" dirty="0"/>
                  <a:t> de interesse:   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947" t="-5590" b="-14907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0DC466C-FE2A-8A30-659F-EA5BB8341D70}"/>
              </a:ext>
            </a:extLst>
          </p:cNvPr>
          <p:cNvSpPr txBox="1"/>
          <p:nvPr/>
        </p:nvSpPr>
        <p:spPr>
          <a:xfrm>
            <a:off x="177478" y="1120508"/>
            <a:ext cx="82983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pt-BR" sz="2400" dirty="0"/>
              <a:t>Dinâmica da zona de mistura</a:t>
            </a:r>
            <a:r>
              <a:rPr lang="en-GB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Experimentos numéricos e laboratoriais mostram crescimento linear da zona de mistura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resultados</a:t>
            </a:r>
            <a:r>
              <a:rPr lang="en-GB" sz="2400" dirty="0"/>
              <a:t> </a:t>
            </a:r>
            <a:r>
              <a:rPr lang="en-GB" sz="2400" dirty="0" err="1"/>
              <a:t>matematicamente</a:t>
            </a:r>
            <a:r>
              <a:rPr lang="en-GB" sz="2400" dirty="0"/>
              <a:t> </a:t>
            </a:r>
            <a:r>
              <a:rPr lang="en-GB" sz="2400" dirty="0" err="1"/>
              <a:t>rigorosos</a:t>
            </a:r>
            <a:r>
              <a:rPr lang="en-GB" sz="2400" dirty="0"/>
              <a:t>: </a:t>
            </a:r>
            <a:br>
              <a:rPr lang="en-GB" sz="2400" dirty="0"/>
            </a:br>
            <a:r>
              <a:rPr lang="en-GB" sz="2400" dirty="0"/>
              <a:t>F. Otto, G. Menon</a:t>
            </a:r>
            <a:r>
              <a:rPr lang="ru-RU" sz="2400" dirty="0"/>
              <a:t> (2005)</a:t>
            </a:r>
            <a:endParaRPr lang="en-GB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CDA35B-FB81-6411-44A4-A1422B7F6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4" t="33144" b="33561"/>
          <a:stretch/>
        </p:blipFill>
        <p:spPr>
          <a:xfrm>
            <a:off x="8990087" y="1121103"/>
            <a:ext cx="2345112" cy="235425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DD5562-3EBD-6460-08AB-7D9ACF04E799}"/>
              </a:ext>
            </a:extLst>
          </p:cNvPr>
          <p:cNvCxnSpPr>
            <a:cxnSpLocks/>
          </p:cNvCxnSpPr>
          <p:nvPr/>
        </p:nvCxnSpPr>
        <p:spPr>
          <a:xfrm flipH="1">
            <a:off x="8990087" y="1626753"/>
            <a:ext cx="2544196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B86268-E3D2-3D88-F3DF-2BBF3F2498BE}"/>
              </a:ext>
            </a:extLst>
          </p:cNvPr>
          <p:cNvCxnSpPr>
            <a:cxnSpLocks/>
          </p:cNvCxnSpPr>
          <p:nvPr/>
        </p:nvCxnSpPr>
        <p:spPr>
          <a:xfrm flipH="1">
            <a:off x="9000974" y="2762606"/>
            <a:ext cx="253330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5172E9-62C9-EA21-DAF2-303F5CBFEFBC}"/>
                  </a:ext>
                </a:extLst>
              </p:cNvPr>
              <p:cNvSpPr txBox="1"/>
              <p:nvPr/>
            </p:nvSpPr>
            <p:spPr>
              <a:xfrm>
                <a:off x="11553410" y="1468769"/>
                <a:ext cx="453155" cy="218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5172E9-62C9-EA21-DAF2-303F5CBFE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410" y="1468769"/>
                <a:ext cx="453155" cy="218932"/>
              </a:xfrm>
              <a:prstGeom prst="rect">
                <a:avLst/>
              </a:prstGeom>
              <a:blipFill>
                <a:blip r:embed="rId11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2DDEBC-ECE1-CE3C-B80D-A46B89DBEBF4}"/>
                  </a:ext>
                </a:extLst>
              </p:cNvPr>
              <p:cNvSpPr txBox="1"/>
              <p:nvPr/>
            </p:nvSpPr>
            <p:spPr>
              <a:xfrm>
                <a:off x="11553410" y="2589075"/>
                <a:ext cx="453155" cy="218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2DDEBC-ECE1-CE3C-B80D-A46B89DBE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410" y="2589075"/>
                <a:ext cx="453155" cy="218932"/>
              </a:xfrm>
              <a:prstGeom prst="rect">
                <a:avLst/>
              </a:prstGeom>
              <a:blipFill>
                <a:blip r:embed="rId12"/>
                <a:stretch>
                  <a:fillRect t="-8333" b="-2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EF2E38-4B4E-70F6-A072-E2D25FEC4641}"/>
                  </a:ext>
                </a:extLst>
              </p:cNvPr>
              <p:cNvSpPr txBox="1"/>
              <p:nvPr/>
            </p:nvSpPr>
            <p:spPr>
              <a:xfrm>
                <a:off x="1234588" y="4166044"/>
                <a:ext cx="9423285" cy="8411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/>
                  <a:t>Objetivo:  </a:t>
                </a:r>
                <a:br>
                  <a:rPr lang="en-GB" sz="2400" dirty="0"/>
                </a:br>
                <a:r>
                  <a:rPr lang="en-GB" sz="2400" dirty="0" err="1"/>
                  <a:t>encontrar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velocidades</a:t>
                </a:r>
                <a:r>
                  <a:rPr lang="en-GB" sz="2400" dirty="0">
                    <a:solidFill>
                      <a:schemeClr val="accent1"/>
                    </a:solidFill>
                  </a:rPr>
                  <a:t> EXATAS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GB" sz="2400" dirty="0"/>
                  <a:t>de </a:t>
                </a:r>
                <a:r>
                  <a:rPr lang="en-GB" sz="2400" dirty="0" err="1"/>
                  <a:t>crescimento</a:t>
                </a:r>
                <a:r>
                  <a:rPr lang="en-GB" sz="2400" dirty="0"/>
                  <a:t> </a:t>
                </a:r>
                <a:r>
                  <a:rPr lang="pt-BR" sz="2400" dirty="0"/>
                  <a:t> da zona de mistura</a:t>
                </a:r>
                <a:endParaRPr lang="en-GB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EF2E38-4B4E-70F6-A072-E2D25FEC4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588" y="4166044"/>
                <a:ext cx="9423285" cy="841192"/>
              </a:xfrm>
              <a:prstGeom prst="rect">
                <a:avLst/>
              </a:prstGeom>
              <a:blipFill>
                <a:blip r:embed="rId13"/>
                <a:stretch>
                  <a:fillRect l="-582" t="-5000" r="-582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36">
            <a:extLst>
              <a:ext uri="{FF2B5EF4-FFF2-40B4-BE49-F238E27FC236}">
                <a16:creationId xmlns:a16="http://schemas.microsoft.com/office/drawing/2014/main" id="{4D7457D7-1E4E-BD87-89C6-A277C357D72A}"/>
              </a:ext>
            </a:extLst>
          </p:cNvPr>
          <p:cNvSpPr/>
          <p:nvPr/>
        </p:nvSpPr>
        <p:spPr>
          <a:xfrm>
            <a:off x="177478" y="5780782"/>
            <a:ext cx="108912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-- </a:t>
            </a:r>
            <a:r>
              <a:rPr lang="en-GB" sz="1600" i="1" dirty="0">
                <a:latin typeface="Calibri" panose="020F0502020204030204" pitchFamily="34" charset="0"/>
                <a:cs typeface="Calibri" panose="020F0502020204030204" pitchFamily="34" charset="0"/>
              </a:rPr>
              <a:t>Menon, G. and Otto, F., 2006. Diffusive slowdown in miscible viscous fingering. Communications in Mathematical Sciences.</a:t>
            </a:r>
            <a:b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--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Nijjer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J.S., Hewitt, D.R. and Neufeld, J.A., 2018. The dynamics of miscible viscous fingering from onset to shutdown, JFM</a:t>
            </a:r>
          </a:p>
          <a:p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--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Bakharev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F.;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Enin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A.;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Groman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A.;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Kalyuzhnyuk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A.;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Matveenko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S.; </a:t>
            </a:r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Petrova, Yu.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Starkov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I.; Tikhomirov, S.</a:t>
            </a:r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2022. </a:t>
            </a:r>
            <a:r>
              <a:rPr lang="en-GB" sz="1600" i="1" dirty="0">
                <a:latin typeface="Calibri" panose="020F0502020204030204" pitchFamily="34" charset="0"/>
                <a:cs typeface="Calibri" panose="020F0502020204030204" pitchFamily="34" charset="0"/>
              </a:rPr>
              <a:t>Velocity of viscous fingers in miscible displacement: comparison with analytical models, JCAM</a:t>
            </a:r>
            <a:endParaRPr lang="ru-RU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1E754-1ECF-79DE-8550-17D5A76BAC5F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68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10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ger2">
            <a:hlinkClick r:id="" action="ppaction://media"/>
            <a:extLst>
              <a:ext uri="{FF2B5EF4-FFF2-40B4-BE49-F238E27FC236}">
                <a16:creationId xmlns:a16="http://schemas.microsoft.com/office/drawing/2014/main" id="{F94BF623-866E-3188-1D6D-9D95B50E58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7153143" y="1770727"/>
            <a:ext cx="3872791" cy="3697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 err="1"/>
              <a:t>Modelo</a:t>
            </a:r>
            <a:r>
              <a:rPr lang="en-GB" dirty="0"/>
              <a:t> simples de </a:t>
            </a:r>
            <a:r>
              <a:rPr lang="en-GB" dirty="0" err="1"/>
              <a:t>dedos</a:t>
            </a:r>
            <a:r>
              <a:rPr lang="en-GB" dirty="0"/>
              <a:t> </a:t>
            </a:r>
            <a:r>
              <a:rPr lang="en-GB" dirty="0" err="1"/>
              <a:t>gravitacionais</a:t>
            </a:r>
            <a:endParaRPr lang="en-GB" dirty="0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B81EF6BD-2A2C-373C-0652-1D68B7324D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440014" y="1866719"/>
            <a:ext cx="4510985" cy="35567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B6A1D2-4837-642F-DBDC-84C99B67B363}"/>
              </a:ext>
            </a:extLst>
          </p:cNvPr>
          <p:cNvSpPr/>
          <p:nvPr/>
        </p:nvSpPr>
        <p:spPr>
          <a:xfrm rot="5400000">
            <a:off x="407299" y="3584622"/>
            <a:ext cx="3446925" cy="135247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0FEC85-DDB2-35A9-B6D0-F17C08A3E0FE}"/>
              </a:ext>
            </a:extLst>
          </p:cNvPr>
          <p:cNvSpPr/>
          <p:nvPr/>
        </p:nvSpPr>
        <p:spPr>
          <a:xfrm rot="5400000">
            <a:off x="542547" y="3584622"/>
            <a:ext cx="3446925" cy="135247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62218-EB59-9555-2CF7-78801997E3BE}"/>
              </a:ext>
            </a:extLst>
          </p:cNvPr>
          <p:cNvSpPr/>
          <p:nvPr/>
        </p:nvSpPr>
        <p:spPr>
          <a:xfrm rot="5400000">
            <a:off x="683338" y="3584621"/>
            <a:ext cx="3446925" cy="135247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8AEFE-A00A-880D-1E73-66738D3116AF}"/>
              </a:ext>
            </a:extLst>
          </p:cNvPr>
          <p:cNvSpPr/>
          <p:nvPr/>
        </p:nvSpPr>
        <p:spPr>
          <a:xfrm rot="5400000">
            <a:off x="272051" y="3584622"/>
            <a:ext cx="3446925" cy="135247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59E6F-FCAD-EE85-E5BA-187F779BDA03}"/>
              </a:ext>
            </a:extLst>
          </p:cNvPr>
          <p:cNvSpPr txBox="1"/>
          <p:nvPr/>
        </p:nvSpPr>
        <p:spPr>
          <a:xfrm>
            <a:off x="440014" y="972178"/>
            <a:ext cx="4490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Discretizar na direção horizontal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Pegue 𝑛 camadas, 𝑛=2,3,4,…</a:t>
            </a:r>
            <a:endParaRPr lang="en-GB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63BA8D-5514-80DF-E0C9-60D069D96C99}"/>
              </a:ext>
            </a:extLst>
          </p:cNvPr>
          <p:cNvSpPr txBox="1"/>
          <p:nvPr/>
        </p:nvSpPr>
        <p:spPr>
          <a:xfrm>
            <a:off x="6600811" y="972177"/>
            <a:ext cx="5084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Por simplicidade, 𝑛=2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 que a simulação numérica nos diz?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636B6-8AE5-B6CD-4D1F-AF88D3E97A04}"/>
                  </a:ext>
                </a:extLst>
              </p:cNvPr>
              <p:cNvSpPr txBox="1"/>
              <p:nvPr/>
            </p:nvSpPr>
            <p:spPr>
              <a:xfrm>
                <a:off x="1261929" y="5470453"/>
                <a:ext cx="9902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400" dirty="0"/>
                  <a:t>Como podemos observar, existem soluções de ondas viajantes: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636B6-8AE5-B6CD-4D1F-AF88D3E97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929" y="5470453"/>
                <a:ext cx="9902967" cy="461665"/>
              </a:xfrm>
              <a:prstGeom prst="rect">
                <a:avLst/>
              </a:prstGeom>
              <a:blipFill>
                <a:blip r:embed="rId6"/>
                <a:stretch>
                  <a:fillRect l="-369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73264EE-57FE-F108-77BA-226F986D98AA}"/>
              </a:ext>
            </a:extLst>
          </p:cNvPr>
          <p:cNvSpPr txBox="1"/>
          <p:nvPr/>
        </p:nvSpPr>
        <p:spPr>
          <a:xfrm>
            <a:off x="2685372" y="5873365"/>
            <a:ext cx="6223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Podemos provar rigorosamente a sua existência?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EFBF3-5C9B-936D-DBD9-15A56864A82C}"/>
              </a:ext>
            </a:extLst>
          </p:cNvPr>
          <p:cNvSpPr txBox="1"/>
          <p:nvPr/>
        </p:nvSpPr>
        <p:spPr>
          <a:xfrm>
            <a:off x="2406801" y="6295012"/>
            <a:ext cx="7031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Primeiro, precisamos formular um modelo matemático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3C807-486A-3C48-FBB7-030652D1B6D4}"/>
              </a:ext>
            </a:extLst>
          </p:cNvPr>
          <p:cNvSpPr txBox="1"/>
          <p:nvPr/>
        </p:nvSpPr>
        <p:spPr>
          <a:xfrm>
            <a:off x="10333703" y="215336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0F230-6976-06A8-0C9D-F573B69DD5AE}"/>
              </a:ext>
            </a:extLst>
          </p:cNvPr>
          <p:cNvSpPr txBox="1"/>
          <p:nvPr/>
        </p:nvSpPr>
        <p:spPr>
          <a:xfrm>
            <a:off x="10239127" y="4713468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-1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9379C-2E47-6983-326B-BEAE04988B5A}"/>
              </a:ext>
            </a:extLst>
          </p:cNvPr>
          <p:cNvSpPr txBox="1"/>
          <p:nvPr/>
        </p:nvSpPr>
        <p:spPr>
          <a:xfrm>
            <a:off x="567845" y="19589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EBF59-7721-31AD-2B3F-D8375ABAC0D9}"/>
              </a:ext>
            </a:extLst>
          </p:cNvPr>
          <p:cNvSpPr txBox="1"/>
          <p:nvPr/>
        </p:nvSpPr>
        <p:spPr>
          <a:xfrm>
            <a:off x="543575" y="4928226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-1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/>
              <p:nvPr/>
            </p:nvSpPr>
            <p:spPr>
              <a:xfrm>
                <a:off x="7657978" y="3429000"/>
                <a:ext cx="12512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978" y="3429000"/>
                <a:ext cx="1251212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/>
              <p:nvPr/>
            </p:nvSpPr>
            <p:spPr>
              <a:xfrm>
                <a:off x="9365607" y="3419060"/>
                <a:ext cx="1251212" cy="469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607" y="3419060"/>
                <a:ext cx="1251212" cy="4698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/>
              <p:nvPr/>
            </p:nvSpPr>
            <p:spPr>
              <a:xfrm>
                <a:off x="10605035" y="2493363"/>
                <a:ext cx="1586965" cy="471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035" y="2493363"/>
                <a:ext cx="1586965" cy="471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/>
              <p:nvPr/>
            </p:nvSpPr>
            <p:spPr>
              <a:xfrm>
                <a:off x="10605035" y="4146147"/>
                <a:ext cx="1586965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035" y="4146147"/>
                <a:ext cx="1586965" cy="4682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CD7678B-8BDB-74FB-71BF-10E5E9D8BFFA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33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2" grpId="0"/>
      <p:bldP spid="23" grpId="0"/>
      <p:bldP spid="5" grpId="0"/>
      <p:bldP spid="7" grpId="0"/>
      <p:bldP spid="6" grpId="0"/>
      <p:bldP spid="8" grpId="0"/>
      <p:bldP spid="13" grpId="0"/>
      <p:bldP spid="14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AEBD3EE-BD5A-9B86-7C44-6AC04EE31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040" y="1271097"/>
            <a:ext cx="1158412" cy="3904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pt-BR" dirty="0"/>
              <a:t>Modelo de duas camadas (com gravidade)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501772" y="1354118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72" y="1354118"/>
                <a:ext cx="764825" cy="276999"/>
              </a:xfrm>
              <a:prstGeom prst="rect">
                <a:avLst/>
              </a:prstGeom>
              <a:blipFill>
                <a:blip r:embed="rId3"/>
                <a:stretch>
                  <a:fillRect l="-4000" t="-2174" r="-112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429972" y="2306690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972" y="2306690"/>
                <a:ext cx="797719" cy="276999"/>
              </a:xfrm>
              <a:prstGeom prst="rect">
                <a:avLst/>
              </a:prstGeom>
              <a:blipFill>
                <a:blip r:embed="rId4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3EB093-D7D6-5FF7-C1D5-138CEA9304F9}"/>
                  </a:ext>
                </a:extLst>
              </p:cNvPr>
              <p:cNvSpPr txBox="1"/>
              <p:nvPr/>
            </p:nvSpPr>
            <p:spPr>
              <a:xfrm>
                <a:off x="4121658" y="1833852"/>
                <a:ext cx="5132439" cy="8893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3EB093-D7D6-5FF7-C1D5-138CEA930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658" y="1833852"/>
                <a:ext cx="5132439" cy="889346"/>
              </a:xfrm>
              <a:prstGeom prst="rect">
                <a:avLst/>
              </a:prstGeom>
              <a:blipFill>
                <a:blip r:embed="rId5"/>
                <a:stretch>
                  <a:fillRect b="-20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2CF21-DF76-60E6-358F-5CBF3ED17AB7}"/>
                  </a:ext>
                </a:extLst>
              </p:cNvPr>
              <p:cNvSpPr txBox="1"/>
              <p:nvPr/>
            </p:nvSpPr>
            <p:spPr>
              <a:xfrm>
                <a:off x="9408819" y="3259967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2CF21-DF76-60E6-358F-5CBF3ED17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819" y="3259967"/>
                <a:ext cx="785600" cy="276999"/>
              </a:xfrm>
              <a:prstGeom prst="rect">
                <a:avLst/>
              </a:prstGeom>
              <a:blipFill>
                <a:blip r:embed="rId7"/>
                <a:stretch>
                  <a:fillRect l="-6977" t="-2222" r="-1007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B44F706-148E-CC4C-8691-03AC7EDFBDFD}"/>
                  </a:ext>
                </a:extLst>
              </p:cNvPr>
              <p:cNvSpPr txBox="1"/>
              <p:nvPr/>
            </p:nvSpPr>
            <p:spPr>
              <a:xfrm>
                <a:off x="4448084" y="1045621"/>
                <a:ext cx="3446568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𝑢𝑐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B44F706-148E-CC4C-8691-03AC7EDFB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084" y="1045621"/>
                <a:ext cx="3446568" cy="46172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350FB0-A196-B4F9-FADC-837184E8FCB5}"/>
              </a:ext>
            </a:extLst>
          </p:cNvPr>
          <p:cNvCxnSpPr/>
          <p:nvPr/>
        </p:nvCxnSpPr>
        <p:spPr>
          <a:xfrm>
            <a:off x="10304845" y="2588577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ECA917-A7A4-BC13-F9EA-E37FF6964743}"/>
              </a:ext>
            </a:extLst>
          </p:cNvPr>
          <p:cNvCxnSpPr/>
          <p:nvPr/>
        </p:nvCxnSpPr>
        <p:spPr>
          <a:xfrm>
            <a:off x="11186967" y="2594050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992A000-EF55-E05B-B446-1296035605DC}"/>
                  </a:ext>
                </a:extLst>
              </p:cNvPr>
              <p:cNvSpPr txBox="1"/>
              <p:nvPr/>
            </p:nvSpPr>
            <p:spPr>
              <a:xfrm>
                <a:off x="11211303" y="1329034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992A000-EF55-E05B-B446-129603560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303" y="1329034"/>
                <a:ext cx="770147" cy="276999"/>
              </a:xfrm>
              <a:prstGeom prst="rect">
                <a:avLst/>
              </a:prstGeom>
              <a:blipFill>
                <a:blip r:embed="rId10"/>
                <a:stretch>
                  <a:fillRect l="-3968" t="-2222" r="-1111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A2245BC-2AB4-0A59-107C-284E3E3EC760}"/>
                  </a:ext>
                </a:extLst>
              </p:cNvPr>
              <p:cNvSpPr txBox="1"/>
              <p:nvPr/>
            </p:nvSpPr>
            <p:spPr>
              <a:xfrm>
                <a:off x="11298142" y="2309634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A2245BC-2AB4-0A59-107C-284E3E3EC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142" y="2309634"/>
                <a:ext cx="803040" cy="276999"/>
              </a:xfrm>
              <a:prstGeom prst="rect">
                <a:avLst/>
              </a:prstGeom>
              <a:blipFill>
                <a:blip r:embed="rId11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6F1C1E-C740-7F10-B7DA-EA439D928A86}"/>
                  </a:ext>
                </a:extLst>
              </p:cNvPr>
              <p:cNvSpPr txBox="1"/>
              <p:nvPr/>
            </p:nvSpPr>
            <p:spPr>
              <a:xfrm>
                <a:off x="11307088" y="3263332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6F1C1E-C740-7F10-B7DA-EA439D928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088" y="3263332"/>
                <a:ext cx="790922" cy="276999"/>
              </a:xfrm>
              <a:prstGeom prst="rect">
                <a:avLst/>
              </a:prstGeom>
              <a:blipFill>
                <a:blip r:embed="rId12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CF62828-7ECF-044F-655C-1A71A98F5AC7}"/>
                  </a:ext>
                </a:extLst>
              </p14:cNvPr>
              <p14:cNvContentPartPr/>
              <p14:nvPr/>
            </p14:nvContentPartPr>
            <p14:xfrm>
              <a:off x="10243933" y="1062468"/>
              <a:ext cx="121680" cy="2707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CF62828-7ECF-044F-655C-1A71A98F5A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34933" y="1053828"/>
                <a:ext cx="1393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CAA056-55E9-7FFE-D9E9-5A089B341DA1}"/>
                  </a:ext>
                </a:extLst>
              </p:cNvPr>
              <p:cNvSpPr txBox="1"/>
              <p:nvPr/>
            </p:nvSpPr>
            <p:spPr>
              <a:xfrm>
                <a:off x="10424133" y="906492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CAA056-55E9-7FFE-D9E9-5A089B341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133" y="906492"/>
                <a:ext cx="45719" cy="369332"/>
              </a:xfrm>
              <a:prstGeom prst="rect">
                <a:avLst/>
              </a:prstGeom>
              <a:blipFill>
                <a:blip r:embed="rId15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34A9BBB-F914-C02B-9255-1B83D79314C4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9EA798-0B2D-9ADE-55DE-5CF93DAE05DB}"/>
                  </a:ext>
                </a:extLst>
              </p:cNvPr>
              <p:cNvSpPr txBox="1"/>
              <p:nvPr/>
            </p:nvSpPr>
            <p:spPr>
              <a:xfrm>
                <a:off x="82380" y="1052565"/>
                <a:ext cx="433644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pt-BR" sz="2400" dirty="0"/>
                  <a:t>Equação original em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sz="2400" dirty="0"/>
                  <a:t>:</a:t>
                </a:r>
              </a:p>
              <a:p>
                <a:r>
                  <a:rPr lang="pt-BR" sz="2400" dirty="0"/>
                  <a:t>Equações de duas camadas em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sz="2400" dirty="0"/>
                  <a:t>:</a:t>
                </a:r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9EA798-0B2D-9ADE-55DE-5CF93DAE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0" y="1052565"/>
                <a:ext cx="4336444" cy="830997"/>
              </a:xfrm>
              <a:prstGeom prst="rect">
                <a:avLst/>
              </a:prstGeom>
              <a:blipFill>
                <a:blip r:embed="rId16"/>
                <a:stretch>
                  <a:fillRect l="-2250" t="-7353" r="-1406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95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3590577" y="183473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577" y="1834736"/>
                <a:ext cx="6300452" cy="904222"/>
              </a:xfrm>
              <a:prstGeom prst="rect">
                <a:avLst/>
              </a:prstGeom>
              <a:blipFill>
                <a:blip r:embed="rId2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pt-BR" dirty="0"/>
              <a:t>Modelo de duas camadas (com gravidade)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251" y="1282154"/>
            <a:ext cx="114882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blipFill>
                <a:blip r:embed="rId4"/>
                <a:stretch>
                  <a:fillRect l="-4000" t="-2222" r="-112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blipFill>
                <a:blip r:embed="rId5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10292567" y="2589108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11174689" y="2594581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blipFill>
                <a:blip r:embed="rId6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blipFill>
                <a:blip r:embed="rId7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4DD8F-80A5-0B2B-08FE-5A2A4B3D5C93}"/>
                  </a:ext>
                </a:extLst>
              </p:cNvPr>
              <p:cNvSpPr txBox="1"/>
              <p:nvPr/>
            </p:nvSpPr>
            <p:spPr>
              <a:xfrm>
                <a:off x="8868392" y="5326079"/>
                <a:ext cx="3189720" cy="1232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Condição inicial: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br>
                  <a:rPr lang="en-GB" sz="2400" dirty="0"/>
                </a:br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4DD8F-80A5-0B2B-08FE-5A2A4B3D5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392" y="5326079"/>
                <a:ext cx="3189720" cy="1232838"/>
              </a:xfrm>
              <a:prstGeom prst="rect">
                <a:avLst/>
              </a:prstGeom>
              <a:blipFill>
                <a:blip r:embed="rId8"/>
                <a:stretch>
                  <a:fillRect l="-3059" t="-3960" b="-1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7978960" y="2286348"/>
            <a:ext cx="1097279" cy="416379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7978960" y="1873853"/>
            <a:ext cx="1097279" cy="376762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85093-0284-CEE7-4FD1-ADD831BF57F6}"/>
              </a:ext>
            </a:extLst>
          </p:cNvPr>
          <p:cNvGrpSpPr/>
          <p:nvPr/>
        </p:nvGrpSpPr>
        <p:grpSpPr>
          <a:xfrm>
            <a:off x="12454216" y="1040493"/>
            <a:ext cx="6222796" cy="1051570"/>
            <a:chOff x="304518" y="3543445"/>
            <a:chExt cx="6222796" cy="1051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/>
                <p:nvPr/>
              </p:nvSpPr>
              <p:spPr>
                <a:xfrm>
                  <a:off x="304518" y="3543445"/>
                  <a:ext cx="6222796" cy="10515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&lt;0,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18" y="3543445"/>
                  <a:ext cx="6222796" cy="10515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3FF907-5020-BBA8-5DDC-FA36E864F1C7}"/>
                </a:ext>
              </a:extLst>
            </p:cNvPr>
            <p:cNvSpPr/>
            <p:nvPr/>
          </p:nvSpPr>
          <p:spPr>
            <a:xfrm>
              <a:off x="1359631" y="3877666"/>
              <a:ext cx="349961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B6A9E4-46EE-D285-3B1C-5100484E099F}"/>
              </a:ext>
            </a:extLst>
          </p:cNvPr>
          <p:cNvGrpSpPr/>
          <p:nvPr/>
        </p:nvGrpSpPr>
        <p:grpSpPr>
          <a:xfrm>
            <a:off x="112357" y="3026768"/>
            <a:ext cx="6853109" cy="830997"/>
            <a:chOff x="5365863" y="-538797"/>
            <a:chExt cx="6853109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/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−(0,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blipFill>
                  <a:blip r:embed="rId11"/>
                  <a:stretch>
                    <a:fillRect r="-481" b="-21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/>
                <p:nvPr/>
              </p:nvSpPr>
              <p:spPr>
                <a:xfrm>
                  <a:off x="5365863" y="-538797"/>
                  <a:ext cx="437068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pt-BR" sz="2400" dirty="0"/>
                    <a:t>Equação original em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pt-BR" sz="2400" dirty="0"/>
                    <a:t>:</a:t>
                  </a:r>
                </a:p>
                <a:p>
                  <a:r>
                    <a:rPr lang="pt-BR" sz="2400" dirty="0"/>
                    <a:t>Equações de duas camadas em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pt-BR" sz="2400" dirty="0"/>
                    <a:t>:</a:t>
                  </a:r>
                  <a:endParaRPr lang="en-GB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863" y="-538797"/>
                  <a:ext cx="4370684" cy="830997"/>
                </a:xfrm>
                <a:prstGeom prst="rect">
                  <a:avLst/>
                </a:prstGeom>
                <a:blipFill>
                  <a:blip r:embed="rId12"/>
                  <a:stretch>
                    <a:fillRect l="-2232" t="-7353" r="-1116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/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/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blipFill>
                <a:blip r:embed="rId14"/>
                <a:stretch>
                  <a:fillRect l="-7031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/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blipFill>
                <a:blip r:embed="rId15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/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/>
              <p:nvPr/>
            </p:nvSpPr>
            <p:spPr>
              <a:xfrm>
                <a:off x="4433162" y="4694641"/>
                <a:ext cx="1858136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62" y="4694641"/>
                <a:ext cx="1858136" cy="7248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065C9E0-2545-AF56-2523-00A125681E12}"/>
              </a:ext>
            </a:extLst>
          </p:cNvPr>
          <p:cNvSpPr/>
          <p:nvPr/>
        </p:nvSpPr>
        <p:spPr>
          <a:xfrm>
            <a:off x="5474239" y="5057048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67F11-CA88-C9DD-9CF3-935CFDAE96DE}"/>
              </a:ext>
            </a:extLst>
          </p:cNvPr>
          <p:cNvSpPr/>
          <p:nvPr/>
        </p:nvSpPr>
        <p:spPr>
          <a:xfrm>
            <a:off x="7535214" y="436696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/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  - </a:t>
                </a:r>
                <a:r>
                  <a:rPr lang="en-GB" sz="2400" dirty="0" err="1"/>
                  <a:t>parâmetro</a:t>
                </a:r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blipFill>
                <a:blip r:embed="rId18"/>
                <a:stretch>
                  <a:fillRect l="-867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14:cNvPr>
              <p14:cNvContentPartPr/>
              <p14:nvPr/>
            </p14:nvContentPartPr>
            <p14:xfrm>
              <a:off x="10231655" y="1062999"/>
              <a:ext cx="121680" cy="27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22655" y="1054359"/>
                <a:ext cx="13932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22F84-E4F3-D5CA-4FF5-AD3078F20E42}"/>
              </a:ext>
            </a:extLst>
          </p:cNvPr>
          <p:cNvGrpSpPr/>
          <p:nvPr/>
        </p:nvGrpSpPr>
        <p:grpSpPr>
          <a:xfrm>
            <a:off x="82380" y="1045621"/>
            <a:ext cx="7812272" cy="837941"/>
            <a:chOff x="5380980" y="943239"/>
            <a:chExt cx="7812272" cy="8379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2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/>
                <p:nvPr/>
              </p:nvSpPr>
              <p:spPr>
                <a:xfrm>
                  <a:off x="5380980" y="950183"/>
                  <a:ext cx="433644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pt-BR" sz="2400" dirty="0"/>
                    <a:t>Equação original em </a:t>
                  </a:r>
                  <a14:m>
                    <m:oMath xmlns:m="http://schemas.openxmlformats.org/officeDocument/2006/math">
                      <m:r>
                        <a:rPr lang="pt-BR" sz="24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pt-BR" sz="2400" dirty="0"/>
                    <a:t>:</a:t>
                  </a:r>
                </a:p>
                <a:p>
                  <a:r>
                    <a:rPr lang="pt-BR" sz="2400" dirty="0"/>
                    <a:t>Equações de duas camadas em </a:t>
                  </a:r>
                  <a14:m>
                    <m:oMath xmlns:m="http://schemas.openxmlformats.org/officeDocument/2006/math">
                      <m:r>
                        <a:rPr lang="pt-BR" sz="24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pt-BR" sz="2400" dirty="0"/>
                    <a:t>:</a:t>
                  </a:r>
                  <a:endParaRPr lang="en-GB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0980" y="950183"/>
                  <a:ext cx="4336444" cy="830997"/>
                </a:xfrm>
                <a:prstGeom prst="rect">
                  <a:avLst/>
                </a:prstGeom>
                <a:blipFill>
                  <a:blip r:embed="rId23"/>
                  <a:stretch>
                    <a:fillRect l="-2250" t="-7353" r="-1406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/>
              <p:nvPr/>
            </p:nvSpPr>
            <p:spPr>
              <a:xfrm>
                <a:off x="10393569" y="1524759"/>
                <a:ext cx="682772" cy="33855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569" y="1524759"/>
                <a:ext cx="682772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/>
              <p:nvPr/>
            </p:nvSpPr>
            <p:spPr>
              <a:xfrm>
                <a:off x="111640" y="5550997"/>
                <a:ext cx="437953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pt-BR" sz="2400" dirty="0"/>
                  <a:t>Equação original em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sz="2400" dirty="0"/>
                  <a:t>:</a:t>
                </a:r>
              </a:p>
              <a:p>
                <a:r>
                  <a:rPr lang="pt-BR" sz="2400" dirty="0"/>
                  <a:t>Equações de duas camadas em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sz="2400" dirty="0"/>
                  <a:t>:</a:t>
                </a:r>
                <a:endParaRPr lang="en-GB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0" y="5550997"/>
                <a:ext cx="4379532" cy="830997"/>
              </a:xfrm>
              <a:prstGeom prst="rect">
                <a:avLst/>
              </a:prstGeom>
              <a:blipFill>
                <a:blip r:embed="rId25"/>
                <a:stretch>
                  <a:fillRect l="-2225" t="-7353" r="-1113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/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blipFill>
                <a:blip r:embed="rId2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/>
              <p:nvPr/>
            </p:nvSpPr>
            <p:spPr>
              <a:xfrm>
                <a:off x="4483041" y="6150364"/>
                <a:ext cx="1516634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41" y="6150364"/>
                <a:ext cx="1516634" cy="490840"/>
              </a:xfrm>
              <a:prstGeom prst="rect">
                <a:avLst/>
              </a:prstGeom>
              <a:blipFill>
                <a:blip r:embed="rId2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/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blipFill>
                <a:blip r:embed="rId28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/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blipFill>
                <a:blip r:embed="rId2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0616BE-F913-115A-1A18-CE4D63EDF7C7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55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  <p:bldP spid="40" grpId="0"/>
      <p:bldP spid="41" grpId="0"/>
      <p:bldP spid="3" grpId="0" animBg="1"/>
      <p:bldP spid="6" grpId="0" animBg="1"/>
      <p:bldP spid="7" grpId="0"/>
      <p:bldP spid="50" grpId="0"/>
      <p:bldP spid="51" grpId="0" animBg="1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pt-BR" dirty="0"/>
              <a:t>Modelo de duas camadas (com gravidade)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251" y="1282154"/>
            <a:ext cx="114882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blipFill>
                <a:blip r:embed="rId4"/>
                <a:stretch>
                  <a:fillRect l="-4000" t="-2222" r="-112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blipFill>
                <a:blip r:embed="rId5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10292567" y="2589108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11174689" y="2594581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blipFill>
                <a:blip r:embed="rId6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blipFill>
                <a:blip r:embed="rId7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85093-0284-CEE7-4FD1-ADD831BF57F6}"/>
              </a:ext>
            </a:extLst>
          </p:cNvPr>
          <p:cNvGrpSpPr/>
          <p:nvPr/>
        </p:nvGrpSpPr>
        <p:grpSpPr>
          <a:xfrm>
            <a:off x="12454216" y="1040493"/>
            <a:ext cx="6222796" cy="1051570"/>
            <a:chOff x="304518" y="3543445"/>
            <a:chExt cx="6222796" cy="1051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/>
                <p:nvPr/>
              </p:nvSpPr>
              <p:spPr>
                <a:xfrm>
                  <a:off x="304518" y="3543445"/>
                  <a:ext cx="6222796" cy="10515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&lt;0,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18" y="3543445"/>
                  <a:ext cx="6222796" cy="10515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3FF907-5020-BBA8-5DDC-FA36E864F1C7}"/>
                </a:ext>
              </a:extLst>
            </p:cNvPr>
            <p:cNvSpPr/>
            <p:nvPr/>
          </p:nvSpPr>
          <p:spPr>
            <a:xfrm>
              <a:off x="1359631" y="3877666"/>
              <a:ext cx="349961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B6A9E4-46EE-D285-3B1C-5100484E099F}"/>
              </a:ext>
            </a:extLst>
          </p:cNvPr>
          <p:cNvGrpSpPr/>
          <p:nvPr/>
        </p:nvGrpSpPr>
        <p:grpSpPr>
          <a:xfrm>
            <a:off x="112357" y="3026768"/>
            <a:ext cx="6853109" cy="830997"/>
            <a:chOff x="5365863" y="-538797"/>
            <a:chExt cx="6853109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/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−(0,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blipFill>
                  <a:blip r:embed="rId11"/>
                  <a:stretch>
                    <a:fillRect r="-481" b="-21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/>
                <p:nvPr/>
              </p:nvSpPr>
              <p:spPr>
                <a:xfrm>
                  <a:off x="5365863" y="-538797"/>
                  <a:ext cx="437068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pt-BR" sz="2400" dirty="0"/>
                    <a:t>Equação original em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pt-BR" sz="2400" dirty="0"/>
                    <a:t>:</a:t>
                  </a:r>
                </a:p>
                <a:p>
                  <a:r>
                    <a:rPr lang="pt-BR" sz="2400" dirty="0"/>
                    <a:t>Equações de duas camadas em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pt-BR" sz="2400" dirty="0"/>
                    <a:t>:</a:t>
                  </a:r>
                  <a:endParaRPr lang="en-GB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863" y="-538797"/>
                  <a:ext cx="4370684" cy="830997"/>
                </a:xfrm>
                <a:prstGeom prst="rect">
                  <a:avLst/>
                </a:prstGeom>
                <a:blipFill>
                  <a:blip r:embed="rId12"/>
                  <a:stretch>
                    <a:fillRect l="-2232" t="-7353" r="-1116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/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/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blipFill>
                <a:blip r:embed="rId14"/>
                <a:stretch>
                  <a:fillRect l="-7031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/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blipFill>
                <a:blip r:embed="rId15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/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/>
              <p:nvPr/>
            </p:nvSpPr>
            <p:spPr>
              <a:xfrm>
                <a:off x="4433162" y="4694641"/>
                <a:ext cx="1858136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62" y="4694641"/>
                <a:ext cx="1858136" cy="7248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065C9E0-2545-AF56-2523-00A125681E12}"/>
              </a:ext>
            </a:extLst>
          </p:cNvPr>
          <p:cNvSpPr/>
          <p:nvPr/>
        </p:nvSpPr>
        <p:spPr>
          <a:xfrm>
            <a:off x="5474239" y="5057048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67F11-CA88-C9DD-9CF3-935CFDAE96DE}"/>
              </a:ext>
            </a:extLst>
          </p:cNvPr>
          <p:cNvSpPr/>
          <p:nvPr/>
        </p:nvSpPr>
        <p:spPr>
          <a:xfrm>
            <a:off x="7535214" y="436696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/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  - </a:t>
                </a:r>
                <a:r>
                  <a:rPr lang="en-GB" sz="2400" dirty="0" err="1"/>
                  <a:t>parâmetro</a:t>
                </a:r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blipFill>
                <a:blip r:embed="rId18"/>
                <a:stretch>
                  <a:fillRect l="-867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14:cNvPr>
              <p14:cNvContentPartPr/>
              <p14:nvPr/>
            </p14:nvContentPartPr>
            <p14:xfrm>
              <a:off x="10231655" y="1062999"/>
              <a:ext cx="121680" cy="27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22655" y="1054359"/>
                <a:ext cx="13932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22F84-E4F3-D5CA-4FF5-AD3078F20E42}"/>
              </a:ext>
            </a:extLst>
          </p:cNvPr>
          <p:cNvGrpSpPr/>
          <p:nvPr/>
        </p:nvGrpSpPr>
        <p:grpSpPr>
          <a:xfrm>
            <a:off x="82380" y="1045621"/>
            <a:ext cx="7812272" cy="837941"/>
            <a:chOff x="5380980" y="943239"/>
            <a:chExt cx="7812272" cy="8379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2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/>
                <p:nvPr/>
              </p:nvSpPr>
              <p:spPr>
                <a:xfrm>
                  <a:off x="5380980" y="950183"/>
                  <a:ext cx="433644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pt-BR" sz="2400" dirty="0"/>
                    <a:t>Equação original em </a:t>
                  </a:r>
                  <a14:m>
                    <m:oMath xmlns:m="http://schemas.openxmlformats.org/officeDocument/2006/math">
                      <m:r>
                        <a:rPr lang="pt-BR" sz="24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pt-BR" sz="2400" dirty="0"/>
                    <a:t>:</a:t>
                  </a:r>
                </a:p>
                <a:p>
                  <a:r>
                    <a:rPr lang="pt-BR" sz="2400" dirty="0"/>
                    <a:t>Equações de duas camadas em </a:t>
                  </a:r>
                  <a14:m>
                    <m:oMath xmlns:m="http://schemas.openxmlformats.org/officeDocument/2006/math">
                      <m:r>
                        <a:rPr lang="pt-BR" sz="24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pt-BR" sz="2400" dirty="0"/>
                    <a:t>:</a:t>
                  </a:r>
                  <a:endParaRPr lang="en-GB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0980" y="950183"/>
                  <a:ext cx="4336444" cy="830997"/>
                </a:xfrm>
                <a:prstGeom prst="rect">
                  <a:avLst/>
                </a:prstGeom>
                <a:blipFill>
                  <a:blip r:embed="rId23"/>
                  <a:stretch>
                    <a:fillRect l="-2250" t="-7353" r="-1406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/>
              <p:nvPr/>
            </p:nvSpPr>
            <p:spPr>
              <a:xfrm>
                <a:off x="111640" y="5550997"/>
                <a:ext cx="437953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pt-BR" sz="2400" dirty="0"/>
                  <a:t>Equação original em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sz="2400" dirty="0"/>
                  <a:t>:</a:t>
                </a:r>
              </a:p>
              <a:p>
                <a:r>
                  <a:rPr lang="pt-BR" sz="2400" dirty="0"/>
                  <a:t>Equações de duas camadas em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sz="2400" dirty="0"/>
                  <a:t>:</a:t>
                </a:r>
                <a:endParaRPr lang="en-GB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0" y="5550997"/>
                <a:ext cx="4379532" cy="830997"/>
              </a:xfrm>
              <a:prstGeom prst="rect">
                <a:avLst/>
              </a:prstGeom>
              <a:blipFill>
                <a:blip r:embed="rId24"/>
                <a:stretch>
                  <a:fillRect l="-2225" t="-7353" r="-1113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/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blipFill>
                <a:blip r:embed="rId2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/>
              <p:nvPr/>
            </p:nvSpPr>
            <p:spPr>
              <a:xfrm>
                <a:off x="4483041" y="6150364"/>
                <a:ext cx="1516634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41" y="6150364"/>
                <a:ext cx="1516634" cy="490840"/>
              </a:xfrm>
              <a:prstGeom prst="rect">
                <a:avLst/>
              </a:prstGeom>
              <a:blipFill>
                <a:blip r:embed="rId2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/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blipFill>
                <a:blip r:embed="rId28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/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blipFill>
                <a:blip r:embed="rId2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0616BE-F913-115A-1A18-CE4D63EDF7C7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14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8DACD0-5D33-6AB6-E183-CDF65A189CE7}"/>
                  </a:ext>
                </a:extLst>
              </p:cNvPr>
              <p:cNvSpPr txBox="1"/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8DACD0-5D33-6AB6-E183-CDF65A189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blipFill>
                <a:blip r:embed="rId30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88E734B-5317-5F42-0A1A-84ABA652DA59}"/>
              </a:ext>
            </a:extLst>
          </p:cNvPr>
          <p:cNvSpPr/>
          <p:nvPr/>
        </p:nvSpPr>
        <p:spPr>
          <a:xfrm>
            <a:off x="7959475" y="2286348"/>
            <a:ext cx="596686" cy="416379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E91B9D-0106-3712-5972-AC335125D0DB}"/>
              </a:ext>
            </a:extLst>
          </p:cNvPr>
          <p:cNvSpPr/>
          <p:nvPr/>
        </p:nvSpPr>
        <p:spPr>
          <a:xfrm>
            <a:off x="7950823" y="1873853"/>
            <a:ext cx="605338" cy="376762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C0F683-1A18-B112-07C6-D62F8BC74C06}"/>
              </a:ext>
            </a:extLst>
          </p:cNvPr>
          <p:cNvGrpSpPr/>
          <p:nvPr/>
        </p:nvGrpSpPr>
        <p:grpSpPr>
          <a:xfrm>
            <a:off x="8073380" y="5574745"/>
            <a:ext cx="3635297" cy="916148"/>
            <a:chOff x="-261950" y="3543445"/>
            <a:chExt cx="5317260" cy="916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4BD3678-4336-718C-65C7-F08BA2B72086}"/>
                    </a:ext>
                  </a:extLst>
                </p:cNvPr>
                <p:cNvSpPr txBox="1"/>
                <p:nvPr/>
              </p:nvSpPr>
              <p:spPr>
                <a:xfrm>
                  <a:off x="-261950" y="3543445"/>
                  <a:ext cx="5317260" cy="91614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&lt;0,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950" y="3543445"/>
                  <a:ext cx="5317260" cy="9161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942A23E-CAEF-50D1-45B4-440F0D643254}"/>
                </a:ext>
              </a:extLst>
            </p:cNvPr>
            <p:cNvSpPr/>
            <p:nvPr/>
          </p:nvSpPr>
          <p:spPr>
            <a:xfrm>
              <a:off x="-168435" y="3809955"/>
              <a:ext cx="564133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3E2BB99-61E8-9AA3-53EE-D2506AF02120}"/>
                  </a:ext>
                </a:extLst>
              </p:cNvPr>
              <p:cNvSpPr txBox="1"/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3E2BB99-61E8-9AA3-53EE-D2506AF02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blipFill>
                <a:blip r:embed="rId31"/>
                <a:stretch>
                  <a:fillRect l="-3571" r="-178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42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 err="1"/>
              <a:t>Resultado</a:t>
            </a:r>
            <a:r>
              <a:rPr lang="en-GB" dirty="0"/>
              <a:t> principal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12FFB1B-7206-8890-58FD-A42E4BAB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082491"/>
              </p:ext>
            </p:extLst>
          </p:nvPr>
        </p:nvGraphicFramePr>
        <p:xfrm>
          <a:off x="224159" y="3922265"/>
          <a:ext cx="7976961" cy="2911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6961">
                  <a:extLst>
                    <a:ext uri="{9D8B030D-6E8A-4147-A177-3AD203B41FA5}">
                      <a16:colId xmlns:a16="http://schemas.microsoft.com/office/drawing/2014/main" val="1223635822"/>
                    </a:ext>
                  </a:extLst>
                </a:gridCol>
              </a:tblGrid>
              <a:tr h="488059">
                <a:tc>
                  <a:txBody>
                    <a:bodyPr/>
                    <a:lstStyle/>
                    <a:p>
                      <a:r>
                        <a:rPr lang="en-GB" sz="2400" dirty="0" err="1"/>
                        <a:t>Teorema</a:t>
                      </a:r>
                      <a:r>
                        <a:rPr lang="en-GB" sz="2400" dirty="0"/>
                        <a:t> (</a:t>
                      </a:r>
                      <a:r>
                        <a:rPr lang="en-GB" sz="2400" dirty="0" err="1"/>
                        <a:t>Efendiev</a:t>
                      </a:r>
                      <a:r>
                        <a:rPr lang="en-GB" sz="2400" dirty="0"/>
                        <a:t>, P., </a:t>
                      </a:r>
                      <a:r>
                        <a:rPr lang="en-GB" sz="2400" dirty="0" err="1"/>
                        <a:t>Tikhomirov</a:t>
                      </a:r>
                      <a:r>
                        <a:rPr lang="en-GB" sz="2400" dirty="0"/>
                        <a:t>, 2023+)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064437"/>
                  </a:ext>
                </a:extLst>
              </a:tr>
              <a:tr h="1345872">
                <a:tc>
                  <a:txBody>
                    <a:bodyPr/>
                    <a:lstStyle/>
                    <a:p>
                      <a:r>
                        <a:rPr lang="pt-BR" sz="2400" dirty="0"/>
                        <a:t>Considere um modelo de duas camadas com gravidade (∗).</a:t>
                      </a:r>
                    </a:p>
                    <a:p>
                      <a:endParaRPr lang="pt-BR" sz="2400" b="0" dirty="0"/>
                    </a:p>
                    <a:p>
                      <a:endParaRPr lang="pt-BR" sz="2400" b="0" dirty="0"/>
                    </a:p>
                    <a:p>
                      <a:endParaRPr lang="pt-BR" sz="2400" b="0" dirty="0"/>
                    </a:p>
                    <a:p>
                      <a:endParaRPr lang="en-GB" sz="1100" b="0" dirty="0"/>
                    </a:p>
                    <a:p>
                      <a:endParaRPr lang="en-GB" sz="1100" b="0" dirty="0"/>
                    </a:p>
                    <a:p>
                      <a:endParaRPr lang="en-GB" sz="1100" b="0" dirty="0"/>
                    </a:p>
                    <a:p>
                      <a:endParaRPr lang="en-GB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297602"/>
                  </a:ext>
                </a:extLst>
              </a:tr>
            </a:tbl>
          </a:graphicData>
        </a:graphic>
      </p:graphicFrame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AEA203-1F5C-E003-BE5E-C319F613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74" y="3763720"/>
            <a:ext cx="3925077" cy="2943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4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2BA03E-48F3-857B-AB26-00B9B5AFA360}"/>
                  </a:ext>
                </a:extLst>
              </p:cNvPr>
              <p:cNvSpPr txBox="1"/>
              <p:nvPr/>
            </p:nvSpPr>
            <p:spPr>
              <a:xfrm>
                <a:off x="261448" y="4950064"/>
                <a:ext cx="79023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400" dirty="0"/>
                  <a:t>Então,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sz="24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pt-BR" sz="2400" dirty="0"/>
                  <a:t> suficientemente pequeno</a:t>
                </a:r>
                <a:endParaRPr lang="en-GB" sz="2400" b="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2BA03E-48F3-857B-AB26-00B9B5AF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48" y="4950064"/>
                <a:ext cx="7902379" cy="461665"/>
              </a:xfrm>
              <a:prstGeom prst="rect">
                <a:avLst/>
              </a:prstGeom>
              <a:blipFill>
                <a:blip r:embed="rId5"/>
                <a:stretch>
                  <a:fillRect l="-1235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9E64D-1635-BABF-290E-43621BDDFA48}"/>
                  </a:ext>
                </a:extLst>
              </p:cNvPr>
              <p:cNvSpPr txBox="1"/>
              <p:nvPr/>
            </p:nvSpPr>
            <p:spPr>
              <a:xfrm>
                <a:off x="261448" y="5870681"/>
                <a:ext cx="7887937" cy="847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/>
                  <a:t>TW1 com velocidade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0" dirty="0"/>
                  <a:t>: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−1, −1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   →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GB" sz="2400" b="0" dirty="0"/>
              </a:p>
              <a:p>
                <a:pPr algn="ctr"/>
                <a:r>
                  <a:rPr lang="en-GB" sz="2400" dirty="0"/>
                  <a:t>TW2 com </a:t>
                </a:r>
                <a:r>
                  <a:rPr lang="en-GB" sz="2400" dirty="0" err="1"/>
                  <a:t>velocidade</a:t>
                </a:r>
                <a:r>
                  <a:rPr lang="en-GB" sz="24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GB" sz="2400" b="0" dirty="0"/>
                  <a:t>:</a:t>
                </a:r>
                <a:r>
                  <a:rPr lang="en-GB" sz="2400" b="0" baseline="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→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.               </m:t>
                    </m:r>
                  </m:oMath>
                </a14:m>
                <a:r>
                  <a:rPr lang="en-GB" sz="2400" b="0" dirty="0"/>
                  <a:t>    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9E64D-1635-BABF-290E-43621BDD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48" y="5870681"/>
                <a:ext cx="7887937" cy="847733"/>
              </a:xfrm>
              <a:prstGeom prst="rect">
                <a:avLst/>
              </a:prstGeom>
              <a:blipFill>
                <a:blip r:embed="rId6"/>
                <a:stretch>
                  <a:fillRect l="-927" t="-5036" b="-158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DAC9262-03A6-6077-17B0-ED9EBA394ACA}"/>
              </a:ext>
            </a:extLst>
          </p:cNvPr>
          <p:cNvSpPr txBox="1"/>
          <p:nvPr/>
        </p:nvSpPr>
        <p:spPr>
          <a:xfrm>
            <a:off x="290099" y="5356100"/>
            <a:ext cx="7859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tal que existam duas ondas viajantes (</a:t>
            </a:r>
            <a:r>
              <a:rPr lang="pt-BR" sz="2400" dirty="0" err="1"/>
              <a:t>travelling</a:t>
            </a:r>
            <a:r>
              <a:rPr lang="pt-BR" sz="2400" dirty="0"/>
              <a:t> </a:t>
            </a:r>
            <a:r>
              <a:rPr lang="pt-BR" sz="2400" dirty="0" err="1"/>
              <a:t>wave</a:t>
            </a:r>
            <a:r>
              <a:rPr lang="pt-BR" sz="2400" dirty="0"/>
              <a:t> = TW):</a:t>
            </a:r>
            <a:endParaRPr lang="en-GB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/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blipFill>
                <a:blip r:embed="rId9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/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/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/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/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D37BAC64-9D42-FA0A-AE60-229B63A09F63}"/>
              </a:ext>
            </a:extLst>
          </p:cNvPr>
          <p:cNvSpPr/>
          <p:nvPr/>
        </p:nvSpPr>
        <p:spPr>
          <a:xfrm>
            <a:off x="751122" y="1031413"/>
            <a:ext cx="358976" cy="2599726"/>
          </a:xfrm>
          <a:prstGeom prst="leftBrace">
            <a:avLst>
              <a:gd name="adj1" fmla="val 6898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/>
              <p:nvPr/>
            </p:nvSpPr>
            <p:spPr>
              <a:xfrm>
                <a:off x="8391588" y="3381327"/>
                <a:ext cx="38113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/>
                  <a:t>Quando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 observamos: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588" y="3381327"/>
                <a:ext cx="3811300" cy="461665"/>
              </a:xfrm>
              <a:prstGeom prst="rect">
                <a:avLst/>
              </a:prstGeom>
              <a:blipFill>
                <a:blip r:embed="rId14"/>
                <a:stretch>
                  <a:fillRect l="-2560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/>
              <p:nvPr/>
            </p:nvSpPr>
            <p:spPr>
              <a:xfrm>
                <a:off x="8536459" y="4829616"/>
                <a:ext cx="12009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- </a:t>
                </a:r>
                <a:r>
                  <a:rPr lang="en-GB" sz="2000" dirty="0" err="1"/>
                  <a:t>azul</a:t>
                </a:r>
                <a:endParaRPr lang="en-GB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000" dirty="0"/>
                  <a:t> - </a:t>
                </a:r>
                <a:r>
                  <a:rPr lang="en-GB" sz="2000" dirty="0" err="1"/>
                  <a:t>verde</a:t>
                </a:r>
                <a:endParaRPr lang="en-GB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459" y="4829616"/>
                <a:ext cx="1200906" cy="707886"/>
              </a:xfrm>
              <a:prstGeom prst="rect">
                <a:avLst/>
              </a:prstGeom>
              <a:blipFill>
                <a:blip r:embed="rId15"/>
                <a:stretch>
                  <a:fillRect t="-4310" r="-5584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/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sz="3200" dirty="0"/>
                  <a:t>)</a:t>
                </a:r>
                <a:endParaRPr lang="en-GB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blipFill>
                <a:blip r:embed="rId16"/>
                <a:stretch>
                  <a:fillRect l="-24038" t="-12500" r="-23077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01E86-24D6-67F3-F1BD-5DC79A0F9337}"/>
                  </a:ext>
                </a:extLst>
              </p:cNvPr>
              <p:cNvSpPr txBox="1"/>
              <p:nvPr/>
            </p:nvSpPr>
            <p:spPr>
              <a:xfrm>
                <a:off x="4738549" y="4948708"/>
                <a:ext cx="342252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    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), 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01E86-24D6-67F3-F1BD-5DC79A0F9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49" y="4948708"/>
                <a:ext cx="3422527" cy="120032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/>
              <p:nvPr/>
            </p:nvSpPr>
            <p:spPr>
              <a:xfrm>
                <a:off x="11665390" y="392226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390" y="3922265"/>
                <a:ext cx="42351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/>
              <p:nvPr/>
            </p:nvSpPr>
            <p:spPr>
              <a:xfrm>
                <a:off x="8679311" y="6063714"/>
                <a:ext cx="652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311" y="6063714"/>
                <a:ext cx="652743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CBFD442-C069-EF22-FAEC-C0F598D59458}"/>
              </a:ext>
            </a:extLst>
          </p:cNvPr>
          <p:cNvCxnSpPr/>
          <p:nvPr/>
        </p:nvCxnSpPr>
        <p:spPr>
          <a:xfrm>
            <a:off x="8545770" y="4559815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A76B9A-55EE-54E8-3315-4315373E49A1}"/>
              </a:ext>
            </a:extLst>
          </p:cNvPr>
          <p:cNvCxnSpPr/>
          <p:nvPr/>
        </p:nvCxnSpPr>
        <p:spPr>
          <a:xfrm>
            <a:off x="8518021" y="5895752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/>
              <p:nvPr/>
            </p:nvSpPr>
            <p:spPr>
              <a:xfrm>
                <a:off x="11249402" y="4561906"/>
                <a:ext cx="895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402" y="4561906"/>
                <a:ext cx="895438" cy="461665"/>
              </a:xfrm>
              <a:prstGeom prst="rect">
                <a:avLst/>
              </a:prstGeom>
              <a:blipFill>
                <a:blip r:embed="rId20"/>
                <a:stretch>
                  <a:fillRect r="-2041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/>
              <p:nvPr/>
            </p:nvSpPr>
            <p:spPr>
              <a:xfrm>
                <a:off x="11269498" y="5429092"/>
                <a:ext cx="8954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98" y="5429092"/>
                <a:ext cx="895437" cy="461665"/>
              </a:xfrm>
              <a:prstGeom prst="rect">
                <a:avLst/>
              </a:prstGeom>
              <a:blipFill>
                <a:blip r:embed="rId21"/>
                <a:stretch>
                  <a:fillRect r="-1361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93ED2-BDCF-F379-C3C0-EB1688B38594}"/>
                  </a:ext>
                </a:extLst>
              </p:cNvPr>
              <p:cNvSpPr txBox="1"/>
              <p:nvPr/>
            </p:nvSpPr>
            <p:spPr>
              <a:xfrm>
                <a:off x="7569954" y="2208111"/>
                <a:ext cx="2037994" cy="894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=−0.5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=+0.5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93ED2-BDCF-F379-C3C0-EB1688B3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954" y="2208111"/>
                <a:ext cx="2037994" cy="894091"/>
              </a:xfrm>
              <a:prstGeom prst="rect">
                <a:avLst/>
              </a:prstGeom>
              <a:blipFill>
                <a:blip r:embed="rId22"/>
                <a:stretch>
                  <a:fillRect b="-13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666286-4E77-C95F-4D9D-79E0F1465D03}"/>
                  </a:ext>
                </a:extLst>
              </p:cNvPr>
              <p:cNvSpPr txBox="1"/>
              <p:nvPr/>
            </p:nvSpPr>
            <p:spPr>
              <a:xfrm>
                <a:off x="9818639" y="2211440"/>
                <a:ext cx="2230995" cy="922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=−0.25</m:t>
                          </m:r>
                        </m:e>
                      </m:func>
                    </m:oMath>
                  </m:oMathPara>
                </a14:m>
                <a:endParaRPr lang="en-GB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=+0.25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666286-4E77-C95F-4D9D-79E0F146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639" y="2211440"/>
                <a:ext cx="2230995" cy="922368"/>
              </a:xfrm>
              <a:prstGeom prst="rect">
                <a:avLst/>
              </a:prstGeom>
              <a:blipFill>
                <a:blip r:embed="rId23"/>
                <a:stretch>
                  <a:fillRect b="-6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98EC2D0-F430-AF3C-C8C5-6FD1507D6A0B}"/>
              </a:ext>
            </a:extLst>
          </p:cNvPr>
          <p:cNvSpPr txBox="1"/>
          <p:nvPr/>
        </p:nvSpPr>
        <p:spPr>
          <a:xfrm>
            <a:off x="5883474" y="2208111"/>
            <a:ext cx="1733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Observação</a:t>
            </a:r>
            <a:r>
              <a:rPr lang="en-GB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4A88E-DEFF-6708-F5C4-95D0DB3958DF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9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  <p:bldP spid="26" grpId="0"/>
      <p:bldP spid="27" grpId="0"/>
      <p:bldP spid="28" grpId="0"/>
      <p:bldP spid="31" grpId="0"/>
      <p:bldP spid="32" grpId="0"/>
      <p:bldP spid="35" grpId="0"/>
      <p:bldP spid="36" grpId="0"/>
      <p:bldP spid="37" grpId="0"/>
      <p:bldP spid="42" grpId="0"/>
      <p:bldP spid="43" grpId="0"/>
      <p:bldP spid="11" grpId="0"/>
      <p:bldP spid="13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600" dirty="0" err="1"/>
              <a:t>Perguntas</a:t>
            </a:r>
            <a:r>
              <a:rPr lang="en-GB" sz="3600" dirty="0"/>
              <a:t> </a:t>
            </a:r>
            <a:r>
              <a:rPr lang="en-GB" sz="3600" dirty="0" err="1"/>
              <a:t>interessantes</a:t>
            </a:r>
            <a:r>
              <a:rPr lang="en-GB" sz="3600" dirty="0"/>
              <a:t>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90CC05-60E3-8224-94B7-6784A9060047}"/>
              </a:ext>
            </a:extLst>
          </p:cNvPr>
          <p:cNvCxnSpPr>
            <a:cxnSpLocks/>
          </p:cNvCxnSpPr>
          <p:nvPr/>
        </p:nvCxnSpPr>
        <p:spPr>
          <a:xfrm flipH="1">
            <a:off x="0" y="6407231"/>
            <a:ext cx="1229244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eaks1 (2)">
            <a:hlinkClick r:id="" action="ppaction://media"/>
            <a:extLst>
              <a:ext uri="{FF2B5EF4-FFF2-40B4-BE49-F238E27FC236}">
                <a16:creationId xmlns:a16="http://schemas.microsoft.com/office/drawing/2014/main" id="{DA37E54B-AF35-F2CC-52C1-1BF4933B6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841454" y="1525898"/>
            <a:ext cx="4294898" cy="4156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E584A2-238C-D1FE-7B0E-F80694A33F9E}"/>
                  </a:ext>
                </a:extLst>
              </p:cNvPr>
              <p:cNvSpPr txBox="1"/>
              <p:nvPr/>
            </p:nvSpPr>
            <p:spPr>
              <a:xfrm>
                <a:off x="503853" y="1041235"/>
                <a:ext cx="119043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pt-BR" sz="2400" dirty="0"/>
                  <a:t>Podemos generalizar o teorema da existência de soluções de ondas viajantes (cascatas)</a:t>
                </a:r>
              </a:p>
              <a:p>
                <a:r>
                  <a:rPr lang="pt-BR" sz="2400" dirty="0">
                    <a:solidFill>
                      <a:srgbClr val="FF0000"/>
                    </a:solidFill>
                  </a:rPr>
                  <a:t>para um número arbitrário 𝑛 de camadas</a:t>
                </a:r>
                <a:r>
                  <a:rPr lang="pt-BR" sz="2400" dirty="0"/>
                  <a:t>? O que acontece quando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?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E584A2-238C-D1FE-7B0E-F80694A33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3" y="1041235"/>
                <a:ext cx="11904331" cy="830997"/>
              </a:xfrm>
              <a:prstGeom prst="rect">
                <a:avLst/>
              </a:prstGeom>
              <a:blipFill>
                <a:blip r:embed="rId5"/>
                <a:stretch>
                  <a:fillRect l="-820" t="-6618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143D5E5-5806-736C-15C1-6739F21E1E3D}"/>
              </a:ext>
            </a:extLst>
          </p:cNvPr>
          <p:cNvSpPr txBox="1"/>
          <p:nvPr/>
        </p:nvSpPr>
        <p:spPr>
          <a:xfrm>
            <a:off x="9164783" y="3136113"/>
            <a:ext cx="2736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Exemplo para 𝑛=4:</a:t>
            </a:r>
          </a:p>
          <a:p>
            <a:pPr algn="ctr"/>
            <a:r>
              <a:rPr lang="pt-BR" sz="2400" dirty="0"/>
              <a:t>observamos 4</a:t>
            </a:r>
          </a:p>
          <a:p>
            <a:pPr algn="ctr"/>
            <a:r>
              <a:rPr lang="pt-BR" sz="2400" dirty="0"/>
              <a:t>ondas viajantes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7F789-9459-C5FC-15F6-77B1B2DCF123}"/>
              </a:ext>
            </a:extLst>
          </p:cNvPr>
          <p:cNvSpPr txBox="1"/>
          <p:nvPr/>
        </p:nvSpPr>
        <p:spPr>
          <a:xfrm>
            <a:off x="503853" y="5572625"/>
            <a:ext cx="11610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2. Que tal estudar ondas viajantes para o modelo original de 2 dimensões?</a:t>
            </a:r>
            <a:br>
              <a:rPr lang="pt-BR" sz="2400" dirty="0"/>
            </a:br>
            <a:r>
              <a:rPr lang="pt-BR" sz="2400" dirty="0"/>
              <a:t> </a:t>
            </a:r>
            <a:r>
              <a:rPr lang="pt-BR" sz="2400" dirty="0">
                <a:solidFill>
                  <a:srgbClr val="FF0000"/>
                </a:solidFill>
              </a:rPr>
              <a:t>(… sistemas dinâmicos de dimensão infinita…)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719C-6856-ABCC-DEFC-9E8A6402E667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48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4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41699" y="1023206"/>
            <a:ext cx="11134846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Own works: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Bakharev</a:t>
            </a:r>
            <a:r>
              <a:rPr lang="en-GB" dirty="0"/>
              <a:t>, F., </a:t>
            </a:r>
            <a:r>
              <a:rPr lang="en-GB" dirty="0" err="1"/>
              <a:t>Enin</a:t>
            </a:r>
            <a:r>
              <a:rPr lang="en-GB" dirty="0"/>
              <a:t>, A., </a:t>
            </a:r>
            <a:r>
              <a:rPr lang="en-GB" dirty="0" err="1"/>
              <a:t>Groman</a:t>
            </a:r>
            <a:r>
              <a:rPr lang="en-GB" dirty="0"/>
              <a:t>, A., </a:t>
            </a:r>
            <a:r>
              <a:rPr lang="en-GB" dirty="0" err="1"/>
              <a:t>Kalyuzhnyuk</a:t>
            </a:r>
            <a:r>
              <a:rPr lang="en-GB" dirty="0"/>
              <a:t>, A., </a:t>
            </a:r>
            <a:r>
              <a:rPr lang="en-GB" dirty="0" err="1"/>
              <a:t>Matveenko</a:t>
            </a:r>
            <a:r>
              <a:rPr lang="en-GB" dirty="0"/>
              <a:t>, S., Petrova, Y., </a:t>
            </a:r>
            <a:r>
              <a:rPr lang="en-GB" dirty="0" err="1"/>
              <a:t>Starkov</a:t>
            </a:r>
            <a:r>
              <a:rPr lang="en-GB" dirty="0"/>
              <a:t>, I. and </a:t>
            </a:r>
            <a:r>
              <a:rPr lang="en-GB" dirty="0" err="1"/>
              <a:t>Tikhomirov</a:t>
            </a:r>
            <a:r>
              <a:rPr lang="en-GB" dirty="0"/>
              <a:t>, S., 2022. Velocity of viscous fingers in miscible displacement: Comparison with analytical models. Journal of Computational and Applied Mathematics, 402, p.113808.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Efendiev</a:t>
            </a:r>
            <a:r>
              <a:rPr lang="en-GB" dirty="0"/>
              <a:t> Ya., Petrova Yu., </a:t>
            </a:r>
            <a:r>
              <a:rPr lang="en-GB" dirty="0" err="1"/>
              <a:t>Tikhomirov</a:t>
            </a:r>
            <a:r>
              <a:rPr lang="en-GB" dirty="0"/>
              <a:t> S., 2023+, A cascade of two travelling waves in a two-tube model of gravitational fingering. In preparation.</a:t>
            </a:r>
          </a:p>
          <a:p>
            <a:endParaRPr lang="en-GB" sz="1000" dirty="0"/>
          </a:p>
          <a:p>
            <a:r>
              <a:rPr lang="en-GB" b="1" dirty="0"/>
              <a:t>Other references:</a:t>
            </a:r>
            <a:br>
              <a:rPr lang="en-GB" b="1" dirty="0"/>
            </a:br>
            <a:br>
              <a:rPr lang="en-GB" sz="1000" b="1" dirty="0"/>
            </a:br>
            <a:r>
              <a:rPr lang="en-GB" b="1" dirty="0"/>
              <a:t>Dynamics of viscous fingering: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Nijjer</a:t>
            </a:r>
            <a:r>
              <a:rPr lang="en-GB" dirty="0"/>
              <a:t> J., Hewitt D., and Neufeld J. The dynamics of miscible viscous fingering from onset to shutdown. Journal of Fluid Mechanics 837 (2018): 520-545.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2006. Diffusive slowdown in miscible viscous fingering. Communications in Mathematical Sciences, 4(1), pp.267-273.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2005. Dynamic scaling in miscible viscous fingering. Communications in mathematical physics, 257, pp.303-317.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Homsy</a:t>
            </a:r>
            <a:r>
              <a:rPr lang="en-GB" dirty="0"/>
              <a:t>, G.M., 1987. Viscous fingering in porous media. Annual review of fluid mechanics, 19(1), pp.271-311.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b="1" dirty="0"/>
              <a:t>Hele-Shaw:</a:t>
            </a:r>
          </a:p>
          <a:p>
            <a:pPr marL="342900" indent="-342900">
              <a:buAutoNum type="arabicPeriod"/>
            </a:pPr>
            <a:r>
              <a:rPr lang="en-GB" dirty="0"/>
              <a:t>Hele-Shaw, H.S., 1898. Flow of water. Nature, 58(1509), pp.520-520.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630E7-E9E0-724D-A081-E6CD8D0CFEBA}"/>
              </a:ext>
            </a:extLst>
          </p:cNvPr>
          <p:cNvSpPr txBox="1"/>
          <p:nvPr/>
        </p:nvSpPr>
        <p:spPr>
          <a:xfrm>
            <a:off x="4725035" y="127180"/>
            <a:ext cx="7191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Muito obrigada pela sua atenção</a:t>
            </a:r>
            <a:r>
              <a:rPr lang="en-GB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193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573282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 err="1"/>
              <a:t>Resumo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258821"/>
            <a:ext cx="7226549" cy="345371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err="1"/>
              <a:t>Fenômeno</a:t>
            </a:r>
            <a:r>
              <a:rPr lang="en-GB" sz="2400" dirty="0"/>
              <a:t>:</a:t>
            </a:r>
          </a:p>
          <a:p>
            <a:pPr lvl="1"/>
            <a:r>
              <a:rPr lang="en-GB" dirty="0"/>
              <a:t>“Viscous fingers” = “</a:t>
            </a:r>
            <a:r>
              <a:rPr lang="en-GB" dirty="0" err="1"/>
              <a:t>Dedos</a:t>
            </a:r>
            <a:r>
              <a:rPr lang="en-GB" dirty="0"/>
              <a:t> </a:t>
            </a:r>
            <a:r>
              <a:rPr lang="en-GB" dirty="0" err="1"/>
              <a:t>viscosos</a:t>
            </a:r>
            <a:r>
              <a:rPr lang="en-GB" dirty="0"/>
              <a:t>”</a:t>
            </a:r>
          </a:p>
          <a:p>
            <a:pPr lvl="1"/>
            <a:r>
              <a:rPr lang="en-GB" dirty="0" err="1"/>
              <a:t>Motivação</a:t>
            </a:r>
            <a:r>
              <a:rPr lang="en-GB" dirty="0"/>
              <a:t>: </a:t>
            </a:r>
            <a:r>
              <a:rPr lang="en-GB" dirty="0" err="1"/>
              <a:t>indústria</a:t>
            </a:r>
            <a:r>
              <a:rPr lang="en-GB" dirty="0"/>
              <a:t> </a:t>
            </a:r>
            <a:r>
              <a:rPr lang="en-GB" dirty="0" err="1"/>
              <a:t>petrolífera</a:t>
            </a:r>
            <a:br>
              <a:rPr lang="en-GB" dirty="0"/>
            </a:br>
            <a:endParaRPr lang="en-GB" sz="11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 err="1"/>
              <a:t>Modelo</a:t>
            </a:r>
            <a:r>
              <a:rPr lang="en-GB" sz="2400" dirty="0"/>
              <a:t> </a:t>
            </a:r>
            <a:r>
              <a:rPr lang="en-GB" sz="2400" dirty="0" err="1"/>
              <a:t>matemático</a:t>
            </a:r>
            <a:r>
              <a:rPr lang="en-GB" sz="2400" dirty="0"/>
              <a:t>:</a:t>
            </a:r>
          </a:p>
          <a:p>
            <a:pPr lvl="1"/>
            <a:r>
              <a:rPr lang="en-GB" dirty="0"/>
              <a:t>IPM = Incompressible Porous Medium </a:t>
            </a:r>
            <a:r>
              <a:rPr lang="en-GB" dirty="0" err="1"/>
              <a:t>Eq</a:t>
            </a:r>
            <a:r>
              <a:rPr lang="en-GB" dirty="0"/>
              <a:t>    (EDPs)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 err="1"/>
              <a:t>Teorema</a:t>
            </a:r>
            <a:r>
              <a:rPr lang="en-GB" sz="2400" dirty="0"/>
              <a:t> principal: </a:t>
            </a:r>
          </a:p>
          <a:p>
            <a:pPr lvl="1"/>
            <a:r>
              <a:rPr lang="en-GB" dirty="0" err="1"/>
              <a:t>modelo</a:t>
            </a:r>
            <a:r>
              <a:rPr lang="en-GB" dirty="0"/>
              <a:t> </a:t>
            </a:r>
            <a:r>
              <a:rPr lang="en-GB" dirty="0" err="1"/>
              <a:t>simplificado</a:t>
            </a:r>
            <a:r>
              <a:rPr lang="en-GB" dirty="0"/>
              <a:t> (“</a:t>
            </a:r>
            <a:r>
              <a:rPr lang="en-GB" dirty="0" err="1"/>
              <a:t>multicamadas</a:t>
            </a:r>
            <a:r>
              <a:rPr lang="en-GB" dirty="0"/>
              <a:t>”)</a:t>
            </a:r>
          </a:p>
        </p:txBody>
      </p:sp>
      <p:pic>
        <p:nvPicPr>
          <p:cNvPr id="5" name="Picture 4" descr="A picture containing text">
            <a:extLst>
              <a:ext uri="{FF2B5EF4-FFF2-40B4-BE49-F238E27FC236}">
                <a16:creationId xmlns:a16="http://schemas.microsoft.com/office/drawing/2014/main" id="{630F0A27-4B10-736E-3923-53228B55F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r="3555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E4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9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12516" y="1051000"/>
            <a:ext cx="1113484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Well-</a:t>
            </a:r>
            <a:r>
              <a:rPr lang="en-GB" b="1" dirty="0" err="1"/>
              <a:t>posedness</a:t>
            </a:r>
            <a:r>
              <a:rPr lang="en-GB" b="1" dirty="0"/>
              <a:t> for IPM: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Kiselev, A. and Yao, Y., 2023. Small scale formations in the incompressible porous media equation. Archive for Rational Mechanics and Analysis, 247(1), p.1.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A. Castro, D. Cordoba and D. Lear, Global existence of quasi-stratified solutions for the confined IPM equation, Arch. Ration. Mech. Anal. 232 (2019), no. 1, 437–471.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T. </a:t>
            </a:r>
            <a:r>
              <a:rPr lang="en-GB" dirty="0" err="1"/>
              <a:t>Elgindi</a:t>
            </a:r>
            <a:r>
              <a:rPr lang="en-GB" dirty="0"/>
              <a:t>, On the asymptotic stability of stationary solutions of the inviscid incompressible porous medium equation, Arch. Ration. Mech. Anal. 225 (2017), no. 2, 573–599.</a:t>
            </a:r>
          </a:p>
          <a:p>
            <a:endParaRPr lang="en-GB" dirty="0"/>
          </a:p>
          <a:p>
            <a:r>
              <a:rPr lang="en-GB" b="1" dirty="0"/>
              <a:t>Non-uniqueness for IPM: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D. Cordoba, D. </a:t>
            </a:r>
            <a:r>
              <a:rPr lang="en-GB" dirty="0" err="1"/>
              <a:t>Faraco</a:t>
            </a:r>
            <a:r>
              <a:rPr lang="en-GB" dirty="0"/>
              <a:t> and F. Gancedo, Lack of uniqueness for weak solutions of the incompressible porous media equation, Arch. Ration. Mech. Anal. 200 (2011), no. 3, 725–746.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Shvydkoy</a:t>
            </a:r>
            <a:r>
              <a:rPr lang="en-GB" dirty="0"/>
              <a:t>, R.: Convex integration for a class of active scalar equations. J. Am. Math. Soc. 24(4), 1159–1174 (2011).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L. </a:t>
            </a:r>
            <a:r>
              <a:rPr lang="en-GB" dirty="0" err="1"/>
              <a:t>Szekelyhidi</a:t>
            </a:r>
            <a:r>
              <a:rPr lang="en-GB" dirty="0"/>
              <a:t>, Jr. Relaxation of the incompressible porous media equation, Ann. Sci. de </a:t>
            </a:r>
            <a:r>
              <a:rPr lang="en-GB" dirty="0" err="1"/>
              <a:t>l’Ecole</a:t>
            </a:r>
            <a:r>
              <a:rPr lang="en-GB" dirty="0"/>
              <a:t> Norm. </a:t>
            </a:r>
            <a:r>
              <a:rPr lang="en-GB" dirty="0" err="1"/>
              <a:t>Superieure</a:t>
            </a:r>
            <a:r>
              <a:rPr lang="en-GB" dirty="0"/>
              <a:t> (4) 45 (2012), no. 3, 491–509.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b="1" dirty="0"/>
              <a:t>Related: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 err="1"/>
              <a:t>Chemetov</a:t>
            </a:r>
            <a:r>
              <a:rPr lang="en-GB" dirty="0"/>
              <a:t>, N. and Neves, W., 2013. The generalized Buckley–Leverett system: solvability. Archive for Rational Mechanics and Analysis, 208, pp.1-24.</a:t>
            </a:r>
          </a:p>
          <a:p>
            <a:pPr marL="342900" indent="-342900">
              <a:buAutoNum type="arabicPeriod"/>
            </a:pPr>
            <a:r>
              <a:rPr lang="en-GB" dirty="0"/>
              <a:t>Córdoba, A., Córdoba, D. and Gancedo, F., 2011. Interface evolution: the Hele-Shaw and Muskat problems. Annals of mathematics, pp.477-542.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E8ED9-71E6-6212-3774-83648DCF53C0}"/>
              </a:ext>
            </a:extLst>
          </p:cNvPr>
          <p:cNvSpPr txBox="1"/>
          <p:nvPr/>
        </p:nvSpPr>
        <p:spPr>
          <a:xfrm>
            <a:off x="4725035" y="127180"/>
            <a:ext cx="7191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Muito obrigada pela sua atenção</a:t>
            </a:r>
            <a:r>
              <a:rPr lang="en-GB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610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66AC77-F09C-4273-3382-49F237A11D81}"/>
              </a:ext>
            </a:extLst>
          </p:cNvPr>
          <p:cNvSpPr txBox="1"/>
          <p:nvPr/>
        </p:nvSpPr>
        <p:spPr>
          <a:xfrm>
            <a:off x="6430297" y="0"/>
            <a:ext cx="5761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“Deslocamento miscível em meios porosos”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</a:rPr>
              <a:t>Crédito: Pavlov </a:t>
            </a:r>
            <a:r>
              <a:rPr lang="pt-BR" sz="1600" dirty="0" err="1">
                <a:solidFill>
                  <a:schemeClr val="bg1"/>
                </a:solidFill>
              </a:rPr>
              <a:t>Dmitrii</a:t>
            </a:r>
            <a:r>
              <a:rPr lang="pt-BR" sz="1600" dirty="0">
                <a:solidFill>
                  <a:schemeClr val="bg1"/>
                </a:solidFill>
              </a:rPr>
              <a:t>, Universidade Estadual de São Petersburgo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78CA0-1AA6-811B-E00F-124B4E8D8125}"/>
              </a:ext>
            </a:extLst>
          </p:cNvPr>
          <p:cNvSpPr txBox="1"/>
          <p:nvPr/>
        </p:nvSpPr>
        <p:spPr>
          <a:xfrm>
            <a:off x="7329949" y="5565338"/>
            <a:ext cx="4419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</a:rPr>
              <a:t>Fenômeno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«</a:t>
            </a:r>
            <a:r>
              <a:rPr lang="en-GB" sz="2400" dirty="0">
                <a:solidFill>
                  <a:schemeClr val="bg1"/>
                </a:solidFill>
              </a:rPr>
              <a:t>Viscous fingering</a:t>
            </a:r>
            <a:r>
              <a:rPr lang="ru-RU" sz="2400" dirty="0">
                <a:solidFill>
                  <a:schemeClr val="bg1"/>
                </a:solidFill>
              </a:rPr>
              <a:t>»</a:t>
            </a:r>
            <a:endParaRPr lang="en-GB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C5B263-7090-8F70-95F5-75023429DAFC}"/>
                  </a:ext>
                </a:extLst>
              </p:cNvPr>
              <p:cNvSpPr txBox="1"/>
              <p:nvPr/>
            </p:nvSpPr>
            <p:spPr>
              <a:xfrm>
                <a:off x="5314889" y="6027003"/>
                <a:ext cx="63582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– </a:t>
                </a:r>
                <a:r>
                  <a:rPr lang="pt-BR" sz="2400" dirty="0">
                    <a:solidFill>
                      <a:schemeClr val="bg1"/>
                    </a:solidFill>
                  </a:rPr>
                  <a:t>concentração de agua (cor azul)</a:t>
                </a:r>
                <a:br>
                  <a:rPr lang="en-GB" sz="24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– </a:t>
                </a:r>
                <a:r>
                  <a:rPr lang="pt-BR" sz="2400" dirty="0">
                    <a:solidFill>
                      <a:schemeClr val="bg1"/>
                    </a:solidFill>
                  </a:rPr>
                  <a:t>concentração de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polimero</a:t>
                </a:r>
                <a:r>
                  <a:rPr lang="pt-BR" sz="2400" dirty="0">
                    <a:solidFill>
                      <a:schemeClr val="bg1"/>
                    </a:solidFill>
                  </a:rPr>
                  <a:t> (cor vermelha)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C5B263-7090-8F70-95F5-75023429D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889" y="6027003"/>
                <a:ext cx="6358215" cy="830997"/>
              </a:xfrm>
              <a:prstGeom prst="rect">
                <a:avLst/>
              </a:prstGeom>
              <a:blipFill>
                <a:blip r:embed="rId3"/>
                <a:stretch>
                  <a:fillRect t="-5882" r="-479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D440C9E-0BF7-EDDD-5657-B28294B90A74}"/>
              </a:ext>
            </a:extLst>
          </p:cNvPr>
          <p:cNvSpPr txBox="1"/>
          <p:nvPr/>
        </p:nvSpPr>
        <p:spPr>
          <a:xfrm>
            <a:off x="11590020" y="6396335"/>
            <a:ext cx="49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16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57390-C0A8-0E45-2CCA-F7B969AAD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3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 err="1"/>
              <a:t>Produção</a:t>
            </a:r>
            <a:r>
              <a:rPr lang="en-GB" dirty="0"/>
              <a:t> de </a:t>
            </a:r>
            <a:r>
              <a:rPr lang="en-GB" dirty="0" err="1"/>
              <a:t>óleo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8221C-AE1B-DD8C-7FED-493EC827BDC2}"/>
              </a:ext>
            </a:extLst>
          </p:cNvPr>
          <p:cNvSpPr txBox="1"/>
          <p:nvPr/>
        </p:nvSpPr>
        <p:spPr>
          <a:xfrm>
            <a:off x="167951" y="1071482"/>
            <a:ext cx="5449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Como o petróleo foi recuperado no início?</a:t>
            </a:r>
          </a:p>
          <a:p>
            <a:r>
              <a:rPr lang="pt-BR" sz="2400" dirty="0"/>
              <a:t>(Bibi-</a:t>
            </a:r>
            <a:r>
              <a:rPr lang="pt-BR" sz="2400" dirty="0" err="1"/>
              <a:t>Heybat</a:t>
            </a:r>
            <a:r>
              <a:rPr lang="ru-RU" sz="2400" dirty="0"/>
              <a:t>,</a:t>
            </a:r>
            <a:r>
              <a:rPr lang="en-GB" sz="2400" dirty="0"/>
              <a:t> </a:t>
            </a:r>
            <a:r>
              <a:rPr lang="pt-BR" sz="2400" dirty="0"/>
              <a:t>Baku, Azerbaijão, 1846)</a:t>
            </a:r>
            <a:endParaRPr lang="en-GB" sz="2400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79097C9-8B3C-E08C-9EAB-01409093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23" y="2011714"/>
            <a:ext cx="3000238" cy="403243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001F788-77DE-6D47-B53A-C191A9C79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93" y="2100409"/>
            <a:ext cx="6044631" cy="4032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7AD4F-4ED9-ED8C-A33F-4A8444C1D2D0}"/>
              </a:ext>
            </a:extLst>
          </p:cNvPr>
          <p:cNvSpPr txBox="1"/>
          <p:nvPr/>
        </p:nvSpPr>
        <p:spPr>
          <a:xfrm>
            <a:off x="6785257" y="1071482"/>
            <a:ext cx="492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Como o petróleo é recuperado agora?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D5870-AD98-3484-3772-3846643C7A11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4A42D-3960-0FED-6883-759EB3EE7F4A}"/>
              </a:ext>
            </a:extLst>
          </p:cNvPr>
          <p:cNvSpPr txBox="1"/>
          <p:nvPr/>
        </p:nvSpPr>
        <p:spPr>
          <a:xfrm>
            <a:off x="387771" y="6205055"/>
            <a:ext cx="11203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1939</a:t>
            </a:r>
            <a:r>
              <a:rPr lang="ru-RU" sz="2400" dirty="0"/>
              <a:t> –</a:t>
            </a:r>
            <a:r>
              <a:rPr lang="pt-BR" sz="2400" dirty="0"/>
              <a:t> o primeiro poço de petróleo</a:t>
            </a:r>
            <a:r>
              <a:rPr lang="ru-RU" sz="2400" dirty="0"/>
              <a:t> </a:t>
            </a:r>
            <a:r>
              <a:rPr lang="en-GB" sz="2400" dirty="0"/>
              <a:t>no </a:t>
            </a:r>
            <a:r>
              <a:rPr lang="en-GB" sz="2400" dirty="0" err="1"/>
              <a:t>Brasil</a:t>
            </a:r>
            <a:r>
              <a:rPr lang="pt-BR" sz="2400" dirty="0"/>
              <a:t> foi descoberto em Lobato (Bahia)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8047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1947550-9B87-EF4A-5F7B-663F1AEF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70" y="1780647"/>
            <a:ext cx="9329195" cy="4894459"/>
          </a:xfrm>
          <a:prstGeom prst="rect">
            <a:avLst/>
          </a:prstGeom>
        </p:spPr>
      </p:pic>
      <p:pic>
        <p:nvPicPr>
          <p:cNvPr id="9" name="Picture 8" descr="A hole in the ground with water in the background&#10;&#10;Description automatically generated">
            <a:extLst>
              <a:ext uri="{FF2B5EF4-FFF2-40B4-BE49-F238E27FC236}">
                <a16:creationId xmlns:a16="http://schemas.microsoft.com/office/drawing/2014/main" id="{7D905039-20EE-E12B-9E73-82FFDD654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76" y="1780647"/>
            <a:ext cx="6489974" cy="4747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4400" dirty="0" err="1"/>
              <a:t>Fato</a:t>
            </a:r>
            <a:r>
              <a:rPr lang="en-GB" sz="4400" dirty="0"/>
              <a:t> </a:t>
            </a:r>
            <a:r>
              <a:rPr lang="en-GB" sz="4400" dirty="0" err="1"/>
              <a:t>interessante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EDE4BC-38FA-7340-1E59-F74D7CDA852C}"/>
                  </a:ext>
                </a:extLst>
              </p:cNvPr>
              <p:cNvSpPr txBox="1"/>
              <p:nvPr/>
            </p:nvSpPr>
            <p:spPr>
              <a:xfrm>
                <a:off x="206477" y="1052287"/>
                <a:ext cx="117987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O primeiro petróleo na Rússia foi encontrado perto de </a:t>
                </a:r>
                <a:r>
                  <a:rPr lang="pt-BR" sz="2000" dirty="0" err="1"/>
                  <a:t>Ukhta</a:t>
                </a:r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1597 </a:t>
                </a:r>
                <a:br>
                  <a:rPr lang="ru-RU" sz="2000" dirty="0">
                    <a:ea typeface="Cambria Math" panose="02040503050406030204" pitchFamily="18" charset="0"/>
                  </a:rPr>
                </a:br>
                <a:r>
                  <a:rPr lang="pt-BR" sz="2000" dirty="0" err="1"/>
                  <a:t>Ukhta</a:t>
                </a:r>
                <a:r>
                  <a:rPr lang="pt-BR" sz="2000" dirty="0"/>
                  <a:t> e a minha cidade natal! Agora a cidade da indústria de petróleo e gás</a:t>
                </a:r>
                <a:endParaRPr lang="en-GB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EDE4BC-38FA-7340-1E59-F74D7CDA8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7" y="1052287"/>
                <a:ext cx="11798710" cy="707886"/>
              </a:xfrm>
              <a:prstGeom prst="rect">
                <a:avLst/>
              </a:prstGeom>
              <a:blipFill>
                <a:blip r:embed="rId4"/>
                <a:stretch>
                  <a:fillRect l="-568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erson and person standing in the snow in front of a crane&#10;&#10;Description automatically generated with medium confidence">
            <a:extLst>
              <a:ext uri="{FF2B5EF4-FFF2-40B4-BE49-F238E27FC236}">
                <a16:creationId xmlns:a16="http://schemas.microsoft.com/office/drawing/2014/main" id="{C4FDB98C-0E46-07B8-A85D-C66E05C7A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76" y="1780647"/>
            <a:ext cx="6525945" cy="4894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586FC-8F96-A777-9E9B-2B6C72D029F4}"/>
                  </a:ext>
                </a:extLst>
              </p:cNvPr>
              <p:cNvSpPr txBox="1"/>
              <p:nvPr/>
            </p:nvSpPr>
            <p:spPr>
              <a:xfrm>
                <a:off x="10324979" y="1780647"/>
                <a:ext cx="15600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−30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586FC-8F96-A777-9E9B-2B6C72D0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979" y="1780647"/>
                <a:ext cx="156004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9B9E592-6FDA-020E-E74E-A9B3E710A75B}"/>
              </a:ext>
            </a:extLst>
          </p:cNvPr>
          <p:cNvSpPr txBox="1"/>
          <p:nvPr/>
        </p:nvSpPr>
        <p:spPr>
          <a:xfrm>
            <a:off x="5626359" y="5327778"/>
            <a:ext cx="2766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Yulia Petrova </a:t>
            </a:r>
            <a:br>
              <a:rPr lang="en-GB" sz="2400" dirty="0"/>
            </a:br>
            <a:r>
              <a:rPr lang="en-GB" sz="2400" dirty="0"/>
              <a:t>&amp; Sergey </a:t>
            </a:r>
            <a:r>
              <a:rPr lang="en-GB" sz="2400" dirty="0" err="1"/>
              <a:t>Tikhomirov</a:t>
            </a:r>
            <a:br>
              <a:rPr lang="en-GB" sz="2400" dirty="0"/>
            </a:br>
            <a:r>
              <a:rPr lang="en-GB" sz="2400" dirty="0"/>
              <a:t>@ </a:t>
            </a:r>
            <a:r>
              <a:rPr lang="en-GB" sz="2400" dirty="0" err="1"/>
              <a:t>Ukhta</a:t>
            </a:r>
            <a:r>
              <a:rPr lang="en-GB" sz="2400" dirty="0"/>
              <a:t>, Russia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E8422-E0B6-0A2E-61C3-AC425B1371C7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9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 err="1"/>
              <a:t>Célula</a:t>
            </a:r>
            <a:r>
              <a:rPr lang="en-GB" dirty="0"/>
              <a:t> Hele-Shaw (1898)</a:t>
            </a:r>
          </a:p>
        </p:txBody>
      </p:sp>
      <p:pic>
        <p:nvPicPr>
          <p:cNvPr id="7" name="Hele-Shaw">
            <a:hlinkClick r:id="" action="ppaction://media"/>
            <a:extLst>
              <a:ext uri="{FF2B5EF4-FFF2-40B4-BE49-F238E27FC236}">
                <a16:creationId xmlns:a16="http://schemas.microsoft.com/office/drawing/2014/main" id="{81DADB8A-7D48-77DD-1B22-0C8AD7574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7033" y="1094327"/>
            <a:ext cx="5997773" cy="5509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024D9C-F8B1-1925-CA66-79300126184C}"/>
              </a:ext>
            </a:extLst>
          </p:cNvPr>
          <p:cNvSpPr txBox="1"/>
          <p:nvPr/>
        </p:nvSpPr>
        <p:spPr>
          <a:xfrm>
            <a:off x="8801100" y="4681974"/>
            <a:ext cx="32283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i="0" dirty="0">
                <a:solidFill>
                  <a:srgbClr val="202122"/>
                </a:solidFill>
                <a:effectLst/>
              </a:rPr>
              <a:t>Henry Selby Hele-Shaw</a:t>
            </a:r>
          </a:p>
          <a:p>
            <a:pPr algn="ctr"/>
            <a:r>
              <a:rPr lang="en-GB" sz="2400" dirty="0">
                <a:solidFill>
                  <a:srgbClr val="202122"/>
                </a:solidFill>
              </a:rPr>
              <a:t>(1854-1951)</a:t>
            </a:r>
            <a:br>
              <a:rPr lang="en-GB" sz="2400" dirty="0">
                <a:solidFill>
                  <a:srgbClr val="202122"/>
                </a:solidFill>
              </a:rPr>
            </a:br>
            <a:r>
              <a:rPr lang="pt-BR" dirty="0"/>
              <a:t>Engenheiro mecânico e automobilístico inglês</a:t>
            </a:r>
            <a:endParaRPr lang="en-GB" sz="2400" dirty="0"/>
          </a:p>
        </p:txBody>
      </p:sp>
      <p:pic>
        <p:nvPicPr>
          <p:cNvPr id="14" name="Picture 13" descr="A picture containing outdoor, person, tree, riding&#10;&#10;Description automatically generated">
            <a:extLst>
              <a:ext uri="{FF2B5EF4-FFF2-40B4-BE49-F238E27FC236}">
                <a16:creationId xmlns:a16="http://schemas.microsoft.com/office/drawing/2014/main" id="{F32F0587-8D6E-923B-D625-DDDB2D0F1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754" y="2176026"/>
            <a:ext cx="3327686" cy="2502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1BD59-8A17-BCE3-6983-9DE326BE9387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6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 err="1"/>
              <a:t>Célula</a:t>
            </a:r>
            <a:r>
              <a:rPr lang="en-GB" dirty="0"/>
              <a:t> Hele-Shaw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95863-1C22-52E4-0F8E-A9D24F70F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299" y="1122748"/>
            <a:ext cx="3818972" cy="3531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34EE2-21EA-5139-5B91-2CF833752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4" y="1157469"/>
            <a:ext cx="3737981" cy="3518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EC434-1AD8-BBFA-5ED2-AA294C866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81" y="1157468"/>
            <a:ext cx="3818972" cy="3518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FA589B-1A39-A480-72F6-2D82EFCF0FE5}"/>
              </a:ext>
            </a:extLst>
          </p:cNvPr>
          <p:cNvSpPr txBox="1"/>
          <p:nvPr/>
        </p:nvSpPr>
        <p:spPr>
          <a:xfrm>
            <a:off x="330413" y="4785905"/>
            <a:ext cx="3264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Dois fluidos miscíveis</a:t>
            </a:r>
          </a:p>
          <a:p>
            <a:r>
              <a:rPr lang="pt-BR" sz="2400" dirty="0"/>
              <a:t>(sem pressão capilar)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B1FE0-DE23-7121-1313-2644439BE996}"/>
              </a:ext>
            </a:extLst>
          </p:cNvPr>
          <p:cNvSpPr txBox="1"/>
          <p:nvPr/>
        </p:nvSpPr>
        <p:spPr>
          <a:xfrm>
            <a:off x="5146343" y="4785905"/>
            <a:ext cx="690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Dois fluidos imiscíveis (com pressão capilar)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375FA-C176-52E0-8D23-469A764126EF}"/>
              </a:ext>
            </a:extLst>
          </p:cNvPr>
          <p:cNvSpPr txBox="1"/>
          <p:nvPr/>
        </p:nvSpPr>
        <p:spPr>
          <a:xfrm>
            <a:off x="330413" y="6410130"/>
            <a:ext cx="715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Fotos de experimentos no Laboratório </a:t>
            </a:r>
            <a:r>
              <a:rPr lang="pt-BR" dirty="0" err="1"/>
              <a:t>Chebyshev</a:t>
            </a:r>
            <a:r>
              <a:rPr lang="pt-BR" dirty="0"/>
              <a:t>, São Petersburgo, Rússia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682A7-1C77-978C-729B-E0687CF5AC98}"/>
              </a:ext>
            </a:extLst>
          </p:cNvPr>
          <p:cNvSpPr txBox="1"/>
          <p:nvPr/>
        </p:nvSpPr>
        <p:spPr>
          <a:xfrm>
            <a:off x="2686050" y="5788031"/>
            <a:ext cx="80824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2400" dirty="0"/>
              <a:t>Motivo da instabilidade – diferentes viscosidades (mobilidades)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168E0-9D76-96E6-82F6-9573F941759B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11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2EE261-78B2-4A0F-83A6-78FFBAD68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1414" y="-2736654"/>
            <a:ext cx="9248481" cy="123313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B56C8-36A5-443B-A9B7-529A23BA4BCF}"/>
              </a:ext>
            </a:extLst>
          </p:cNvPr>
          <p:cNvSpPr txBox="1"/>
          <p:nvPr/>
        </p:nvSpPr>
        <p:spPr>
          <a:xfrm>
            <a:off x="5734857" y="1350499"/>
            <a:ext cx="23909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>
                <a:solidFill>
                  <a:schemeClr val="bg1"/>
                </a:solidFill>
              </a:rPr>
              <a:t>Problema</a:t>
            </a:r>
            <a:endParaRPr lang="ru-RU" sz="4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A8C5311-9800-426F-A5E0-44FE2874C745}"/>
                  </a:ext>
                </a:extLst>
              </p14:cNvPr>
              <p14:cNvContentPartPr/>
              <p14:nvPr/>
            </p14:nvContentPartPr>
            <p14:xfrm>
              <a:off x="-1907003" y="-1706843"/>
              <a:ext cx="36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A8C5311-9800-426F-A5E0-44FE2874C7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42643" y="-17424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DEF8A3F-1762-47F2-869B-B1AF627B2470}"/>
                  </a:ext>
                </a:extLst>
              </p14:cNvPr>
              <p14:cNvContentPartPr/>
              <p14:nvPr/>
            </p14:nvContentPartPr>
            <p14:xfrm>
              <a:off x="-2329643" y="-1754723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DEF8A3F-1762-47F2-869B-B1AF627B24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65643" y="-17903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7AE82EF2-CBA7-4517-82FD-95DA7CE1329F}"/>
                  </a:ext>
                </a:extLst>
              </p14:cNvPr>
              <p14:cNvContentPartPr/>
              <p14:nvPr/>
            </p14:nvContentPartPr>
            <p14:xfrm>
              <a:off x="5675040" y="2121397"/>
              <a:ext cx="1629240" cy="1957843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7AE82EF2-CBA7-4517-82FD-95DA7CE132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39043" y="2085754"/>
                <a:ext cx="1700875" cy="2029489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E41F398-ECE8-408F-AAC0-ACF7861962A8}"/>
              </a:ext>
            </a:extLst>
          </p:cNvPr>
          <p:cNvSpPr txBox="1"/>
          <p:nvPr/>
        </p:nvSpPr>
        <p:spPr>
          <a:xfrm>
            <a:off x="2332934" y="4922726"/>
            <a:ext cx="8514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</a:rPr>
              <a:t>Estas “ilhas” de petróleo são difíceis de extrair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D23C7-8E1F-CD02-8312-4D40D6F90E3A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0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substance&#10;&#10;Description automatically generated">
            <a:extLst>
              <a:ext uri="{FF2B5EF4-FFF2-40B4-BE49-F238E27FC236}">
                <a16:creationId xmlns:a16="http://schemas.microsoft.com/office/drawing/2014/main" id="{245CF9BC-1663-1A47-CAD5-2C063E5F4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5" y="1125890"/>
            <a:ext cx="5097009" cy="2920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pt-BR" dirty="0"/>
              <a:t>Um engenheiro tenta evitar “dedos viscosos”….</a:t>
            </a:r>
            <a:endParaRPr lang="en-GB" dirty="0"/>
          </a:p>
        </p:txBody>
      </p:sp>
      <p:pic>
        <p:nvPicPr>
          <p:cNvPr id="4" name="polimer_slug">
            <a:hlinkClick r:id="" action="ppaction://media"/>
            <a:extLst>
              <a:ext uri="{FF2B5EF4-FFF2-40B4-BE49-F238E27FC236}">
                <a16:creationId xmlns:a16="http://schemas.microsoft.com/office/drawing/2014/main" id="{7D985713-D508-395D-C13D-4302469E93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2493" y="1125890"/>
            <a:ext cx="4949101" cy="2596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F3BBC6-2504-CA53-73F8-6FAA63E002F6}"/>
              </a:ext>
            </a:extLst>
          </p:cNvPr>
          <p:cNvSpPr txBox="1"/>
          <p:nvPr/>
        </p:nvSpPr>
        <p:spPr>
          <a:xfrm>
            <a:off x="907159" y="1081377"/>
            <a:ext cx="4012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Injeção</a:t>
            </a:r>
            <a:r>
              <a:rPr lang="en-GB" sz="2400" dirty="0"/>
              <a:t> de </a:t>
            </a:r>
            <a:r>
              <a:rPr lang="pt-BR" sz="2400" dirty="0"/>
              <a:t>produtos químicos </a:t>
            </a:r>
            <a:r>
              <a:rPr lang="en-GB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A77EA-2A63-DB45-6687-797B031BA57F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6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68314-C708-8F20-2899-CE343F4A4770}"/>
              </a:ext>
            </a:extLst>
          </p:cNvPr>
          <p:cNvSpPr txBox="1"/>
          <p:nvPr/>
        </p:nvSpPr>
        <p:spPr>
          <a:xfrm>
            <a:off x="0" y="4321865"/>
            <a:ext cx="6497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Métodos de recuperação aprimorada de petróleo por produtos químicos (EOR):</a:t>
            </a:r>
            <a:r>
              <a:rPr lang="en-US" sz="2400" dirty="0"/>
              <a:t>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 err="1"/>
              <a:t>Injeção</a:t>
            </a:r>
            <a:r>
              <a:rPr lang="en-US" sz="2400" dirty="0"/>
              <a:t> de </a:t>
            </a:r>
            <a:r>
              <a:rPr lang="en-US" sz="2400" dirty="0" err="1"/>
              <a:t>polímeros</a:t>
            </a:r>
            <a:endParaRPr lang="en-US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 err="1"/>
              <a:t>Injeção</a:t>
            </a:r>
            <a:r>
              <a:rPr lang="en-US" sz="2400" dirty="0"/>
              <a:t> de surfactants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 err="1"/>
              <a:t>Injeção</a:t>
            </a:r>
            <a:r>
              <a:rPr lang="en-US" sz="2400" dirty="0"/>
              <a:t> de </a:t>
            </a:r>
            <a:r>
              <a:rPr lang="en-US" sz="2400" dirty="0" err="1"/>
              <a:t>Alcalino-Tensoativo-Polímero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F6513-EEFE-32D6-543F-0DA20AD0E064}"/>
              </a:ext>
            </a:extLst>
          </p:cNvPr>
          <p:cNvSpPr txBox="1"/>
          <p:nvPr/>
        </p:nvSpPr>
        <p:spPr>
          <a:xfrm>
            <a:off x="6355453" y="4340968"/>
            <a:ext cx="55919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Após a passagem do agua pelo “</a:t>
            </a:r>
            <a:r>
              <a:rPr lang="pt-BR" sz="2400" dirty="0" err="1"/>
              <a:t>slug</a:t>
            </a:r>
            <a:r>
              <a:rPr lang="pt-BR" sz="2400" dirty="0"/>
              <a:t>” de polímero, o efeito positivo diminui</a:t>
            </a:r>
            <a:br>
              <a:rPr lang="pt-BR" sz="2400" dirty="0"/>
            </a:b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Pergunta: com que rapidez a zona de mistura está crescendo?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CC6F356-0B07-8A25-8AD2-84FC0FB1227A}"/>
              </a:ext>
            </a:extLst>
          </p:cNvPr>
          <p:cNvSpPr/>
          <p:nvPr/>
        </p:nvSpPr>
        <p:spPr>
          <a:xfrm>
            <a:off x="9083842" y="5154818"/>
            <a:ext cx="276726" cy="3490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35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  <p:bldP spid="12" grpId="0"/>
      <p:bldP spid="14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D02D52-57F9-AB4B-788B-7992BB9A7EA0}"/>
              </a:ext>
            </a:extLst>
          </p:cNvPr>
          <p:cNvSpPr/>
          <p:nvPr/>
        </p:nvSpPr>
        <p:spPr>
          <a:xfrm>
            <a:off x="377641" y="4781538"/>
            <a:ext cx="3404247" cy="2807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BF5D59-9E21-FCA9-78A8-CAA61758C4BF}"/>
              </a:ext>
            </a:extLst>
          </p:cNvPr>
          <p:cNvSpPr/>
          <p:nvPr/>
        </p:nvSpPr>
        <p:spPr>
          <a:xfrm>
            <a:off x="377642" y="3917974"/>
            <a:ext cx="3404247" cy="2807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D60BF5-8B82-F8F4-22D5-378A04874E21}"/>
              </a:ext>
            </a:extLst>
          </p:cNvPr>
          <p:cNvSpPr/>
          <p:nvPr/>
        </p:nvSpPr>
        <p:spPr>
          <a:xfrm>
            <a:off x="377642" y="3116005"/>
            <a:ext cx="3404247" cy="2807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GB" sz="3900" dirty="0"/>
              <a:t>Duas </a:t>
            </a:r>
            <a:r>
              <a:rPr lang="en-GB" sz="3900" dirty="0" err="1"/>
              <a:t>formulações</a:t>
            </a:r>
            <a:r>
              <a:rPr lang="en-GB" sz="3900" dirty="0"/>
              <a:t> (Incompressible Porous Medium </a:t>
            </a:r>
            <a:r>
              <a:rPr lang="en-GB" sz="3900" dirty="0" err="1"/>
              <a:t>eq</a:t>
            </a:r>
            <a:r>
              <a:rPr lang="en-GB" sz="3900" dirty="0"/>
              <a:t> - IPM)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909" y="964330"/>
            <a:ext cx="6096000" cy="589575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GB" dirty="0"/>
              <a:t>“</a:t>
            </a:r>
            <a:r>
              <a:rPr lang="en-GB" dirty="0" err="1"/>
              <a:t>Dedos</a:t>
            </a:r>
            <a:r>
              <a:rPr lang="en-GB" dirty="0"/>
              <a:t> </a:t>
            </a:r>
            <a:r>
              <a:rPr lang="en-GB" dirty="0" err="1"/>
              <a:t>gravitacionais</a:t>
            </a:r>
            <a:r>
              <a:rPr lang="en-GB" dirty="0"/>
              <a:t>”: 2-dim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3B56B2-27BF-05B0-AEB4-B5DA8848B695}"/>
              </a:ext>
            </a:extLst>
          </p:cNvPr>
          <p:cNvSpPr txBox="1">
            <a:spLocks/>
          </p:cNvSpPr>
          <p:nvPr/>
        </p:nvSpPr>
        <p:spPr>
          <a:xfrm>
            <a:off x="-1" y="963109"/>
            <a:ext cx="6095999" cy="58957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dirty="0"/>
              <a:t>“</a:t>
            </a:r>
            <a:r>
              <a:rPr lang="en-GB" dirty="0" err="1"/>
              <a:t>Dedos</a:t>
            </a:r>
            <a:r>
              <a:rPr lang="en-GB" dirty="0"/>
              <a:t> </a:t>
            </a:r>
            <a:r>
              <a:rPr lang="en-GB" dirty="0" err="1"/>
              <a:t>viscosos</a:t>
            </a:r>
            <a:r>
              <a:rPr lang="en-GB" dirty="0"/>
              <a:t>”: 2-dim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AB111-7186-8D62-1EB8-019508680C0F}"/>
              </a:ext>
            </a:extLst>
          </p:cNvPr>
          <p:cNvSpPr txBox="1"/>
          <p:nvPr/>
        </p:nvSpPr>
        <p:spPr>
          <a:xfrm>
            <a:off x="6292360" y="6411005"/>
            <a:ext cx="366194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Teoremas</a:t>
            </a:r>
            <a:r>
              <a:rPr lang="en-GB" dirty="0"/>
              <a:t> para </a:t>
            </a:r>
            <a:r>
              <a:rPr lang="en-GB" dirty="0" err="1"/>
              <a:t>modelo</a:t>
            </a:r>
            <a:r>
              <a:rPr lang="en-GB" dirty="0"/>
              <a:t> </a:t>
            </a:r>
            <a:r>
              <a:rPr lang="en-GB" dirty="0" err="1"/>
              <a:t>simplificado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56B6B-10DD-0D70-D7A4-5AD21C8D0D96}"/>
              </a:ext>
            </a:extLst>
          </p:cNvPr>
          <p:cNvSpPr txBox="1"/>
          <p:nvPr/>
        </p:nvSpPr>
        <p:spPr>
          <a:xfrm>
            <a:off x="50866" y="6418668"/>
            <a:ext cx="373102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Simulações numéricas e motivação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A65A6D-8C86-0662-1762-A048800CE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753" y="1583994"/>
            <a:ext cx="1944142" cy="5019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08DF0C-1017-1DDB-5C1C-C910B9697CFA}"/>
                  </a:ext>
                </a:extLst>
              </p:cNvPr>
              <p:cNvSpPr txBox="1"/>
              <p:nvPr/>
            </p:nvSpPr>
            <p:spPr>
              <a:xfrm>
                <a:off x="173508" y="1685785"/>
                <a:ext cx="3464475" cy="110799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08DF0C-1017-1DDB-5C1C-C910B9697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8" y="1685785"/>
                <a:ext cx="3464475" cy="1107996"/>
              </a:xfrm>
              <a:prstGeom prst="rect">
                <a:avLst/>
              </a:prstGeom>
              <a:blipFill>
                <a:blip r:embed="rId3"/>
                <a:stretch>
                  <a:fillRect l="-525" r="-2277" b="-1038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5D085A-D6CC-33B1-F4AC-F83CD09B8D80}"/>
                  </a:ext>
                </a:extLst>
              </p:cNvPr>
              <p:cNvSpPr txBox="1"/>
              <p:nvPr/>
            </p:nvSpPr>
            <p:spPr>
              <a:xfrm>
                <a:off x="6448632" y="3067204"/>
                <a:ext cx="382762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– </a:t>
                </a:r>
                <a:r>
                  <a:rPr lang="pt-BR" dirty="0" err="1"/>
                  <a:t>concentraç</a:t>
                </a:r>
                <a:r>
                  <a:rPr lang="en-GB" dirty="0" err="1"/>
                  <a:t>ão</a:t>
                </a:r>
                <a:r>
                  <a:rPr lang="pt-BR" dirty="0"/>
                  <a:t> do fluido pesado (equação de transporte)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/>
                  <a:t> – </a:t>
                </a:r>
                <a:r>
                  <a:rPr lang="pt-BR" dirty="0"/>
                  <a:t>velocidade do fluido </a:t>
                </a:r>
                <a:br>
                  <a:rPr lang="pt-BR" dirty="0"/>
                </a:br>
                <a:r>
                  <a:rPr lang="pt-BR" dirty="0"/>
                  <a:t>(condição de incompressibilidade)</a:t>
                </a:r>
                <a:br>
                  <a:rPr lang="en-GB" dirty="0"/>
                </a:b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– </a:t>
                </a:r>
                <a:r>
                  <a:rPr lang="pt-BR" dirty="0"/>
                  <a:t>pressão</a:t>
                </a:r>
              </a:p>
              <a:p>
                <a:r>
                  <a:rPr lang="pt-BR" dirty="0"/>
                  <a:t>a velocidade é definida pela lei de Darcy</a:t>
                </a:r>
                <a:r>
                  <a:rPr lang="en-GB" dirty="0"/>
                  <a:t> com </a:t>
                </a:r>
                <a:r>
                  <a:rPr lang="en-GB" dirty="0" err="1"/>
                  <a:t>gravidade</a:t>
                </a:r>
                <a:endParaRPr lang="pt-B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5D085A-D6CC-33B1-F4AC-F83CD09B8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3067204"/>
                <a:ext cx="3827627" cy="2585323"/>
              </a:xfrm>
              <a:prstGeom prst="rect">
                <a:avLst/>
              </a:prstGeom>
              <a:blipFill>
                <a:blip r:embed="rId4"/>
                <a:stretch>
                  <a:fillRect l="-1433" t="-1179"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081849-D392-8F4A-C57D-D3BE95C933F8}"/>
                  </a:ext>
                </a:extLst>
              </p:cNvPr>
              <p:cNvSpPr txBox="1"/>
              <p:nvPr/>
            </p:nvSpPr>
            <p:spPr>
              <a:xfrm>
                <a:off x="51070" y="3067139"/>
                <a:ext cx="4251926" cy="3139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– </a:t>
                </a:r>
                <a:r>
                  <a:rPr lang="en-GB" dirty="0" err="1"/>
                  <a:t>concentração</a:t>
                </a:r>
                <a:r>
                  <a:rPr lang="en-GB" dirty="0"/>
                  <a:t> do </a:t>
                </a:r>
                <a:r>
                  <a:rPr lang="pt-BR" dirty="0"/>
                  <a:t>fluido</a:t>
                </a:r>
                <a:r>
                  <a:rPr lang="en-GB" dirty="0"/>
                  <a:t> </a:t>
                </a:r>
                <a:r>
                  <a:rPr lang="en-GB" dirty="0" err="1"/>
                  <a:t>viscoso</a:t>
                </a:r>
                <a:r>
                  <a:rPr lang="en-GB" dirty="0"/>
                  <a:t> (equação de transporte)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br>
                  <a:rPr lang="en-GB" b="0" dirty="0"/>
                </a:b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/>
                  <a:t> – </a:t>
                </a:r>
                <a:r>
                  <a:rPr lang="pt-BR" dirty="0"/>
                  <a:t>velocidade do fluido </a:t>
                </a:r>
                <a:br>
                  <a:rPr lang="pt-BR" dirty="0"/>
                </a:br>
                <a:r>
                  <a:rPr lang="pt-BR" dirty="0"/>
                  <a:t>(condição de incompressibilidade)</a:t>
                </a:r>
                <a:br>
                  <a:rPr lang="en-GB" dirty="0"/>
                </a:b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– </a:t>
                </a:r>
                <a:r>
                  <a:rPr lang="pt-BR" dirty="0"/>
                  <a:t>pressão</a:t>
                </a:r>
              </a:p>
              <a:p>
                <a:r>
                  <a:rPr lang="pt-BR" dirty="0"/>
                  <a:t>a velocidade é definida pela lei de Darcy</a:t>
                </a:r>
              </a:p>
              <a:p>
                <a:pPr/>
                <a:r>
                  <a:rPr lang="pt-BR" dirty="0"/>
                  <a:t>e mobilidade do líquido 𝑚(𝑐)</a:t>
                </a:r>
                <a:br>
                  <a:rPr lang="pt-BR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</a:t>
                </a:r>
                <a:r>
                  <a:rPr lang="en-GB" dirty="0" err="1"/>
                  <a:t>função</a:t>
                </a:r>
                <a:r>
                  <a:rPr lang="en-GB" dirty="0"/>
                  <a:t> </a:t>
                </a:r>
                <a:r>
                  <a:rPr lang="en-GB" dirty="0" err="1"/>
                  <a:t>decrescente</a:t>
                </a:r>
                <a:r>
                  <a:rPr lang="en-GB" dirty="0"/>
                  <a:t>, </a:t>
                </a:r>
                <a:r>
                  <a:rPr lang="en-GB" dirty="0" err="1"/>
                  <a:t>por</a:t>
                </a:r>
                <a:r>
                  <a:rPr lang="en-GB" dirty="0"/>
                  <a:t> ex.</a:t>
                </a: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ac</m:t>
                          </m:r>
                        </m:sup>
                      </m:sSup>
                    </m:oMath>
                  </m:oMathPara>
                </a14:m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081849-D392-8F4A-C57D-D3BE95C93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0" y="3067139"/>
                <a:ext cx="4251926" cy="3139386"/>
              </a:xfrm>
              <a:prstGeom prst="rect">
                <a:avLst/>
              </a:prstGeom>
              <a:blipFill>
                <a:blip r:embed="rId5"/>
                <a:stretch>
                  <a:fillRect l="-1146" t="-9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96973E6-50E0-A6D5-4970-99B0D29E7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60"/>
          <a:stretch/>
        </p:blipFill>
        <p:spPr>
          <a:xfrm>
            <a:off x="10281170" y="1550589"/>
            <a:ext cx="1902189" cy="5134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6C98A-935E-6C14-0EE3-B87294C9FBFF}"/>
                  </a:ext>
                </a:extLst>
              </p:cNvPr>
              <p:cNvSpPr txBox="1"/>
              <p:nvPr/>
            </p:nvSpPr>
            <p:spPr>
              <a:xfrm>
                <a:off x="6369534" y="1667220"/>
                <a:ext cx="3515899" cy="110799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−(0,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6C98A-935E-6C14-0EE3-B87294C9F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534" y="1667220"/>
                <a:ext cx="3515899" cy="1107996"/>
              </a:xfrm>
              <a:prstGeom prst="rect">
                <a:avLst/>
              </a:prstGeom>
              <a:blipFill>
                <a:blip r:embed="rId7"/>
                <a:stretch>
                  <a:fillRect l="-691" r="-2245" b="-103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C231D7-769C-C6D9-AD0C-8111A7C9501F}"/>
              </a:ext>
            </a:extLst>
          </p:cNvPr>
          <p:cNvSpPr txBox="1"/>
          <p:nvPr/>
        </p:nvSpPr>
        <p:spPr>
          <a:xfrm>
            <a:off x="11614489" y="646012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9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animBg="1"/>
      <p:bldP spid="10" grpId="0" animBg="1"/>
      <p:bldP spid="17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2441</Words>
  <Application>Microsoft Office PowerPoint</Application>
  <PresentationFormat>Widescreen</PresentationFormat>
  <Paragraphs>273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Office Theme</vt:lpstr>
      <vt:lpstr>“Viscous fingering”:  teoria e aplicações</vt:lpstr>
      <vt:lpstr>Resumo</vt:lpstr>
      <vt:lpstr>Produção de óleo</vt:lpstr>
      <vt:lpstr>Fato interessante</vt:lpstr>
      <vt:lpstr>Célula Hele-Shaw (1898)</vt:lpstr>
      <vt:lpstr>Célula Hele-Shaw</vt:lpstr>
      <vt:lpstr>PowerPoint Presentation</vt:lpstr>
      <vt:lpstr>Um engenheiro tenta evitar “dedos viscosos”….</vt:lpstr>
      <vt:lpstr>Duas formulações (Incompressible Porous Medium eq - IPM)</vt:lpstr>
      <vt:lpstr>Questões de interesse:      ε=0  (sem difusão)</vt:lpstr>
      <vt:lpstr>Questões de interesse:      ε=0  (sem difusão)</vt:lpstr>
      <vt:lpstr>Questões de interesse:    ε&gt;0</vt:lpstr>
      <vt:lpstr>Modelo simples de dedos gravitacionais</vt:lpstr>
      <vt:lpstr>Modelo de duas camadas (com gravidade)</vt:lpstr>
      <vt:lpstr>Modelo de duas camadas (com gravidade)</vt:lpstr>
      <vt:lpstr>Modelo de duas camadas (com gravidade)</vt:lpstr>
      <vt:lpstr>Resultado principal</vt:lpstr>
      <vt:lpstr>Perguntas interessantes…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tubes model of miscible displacement: travelling waves and normal hyperbolicity</dc:title>
  <dc:creator>sergey tikhomirov</dc:creator>
  <cp:lastModifiedBy>Yulia Petrova</cp:lastModifiedBy>
  <cp:revision>116</cp:revision>
  <dcterms:created xsi:type="dcterms:W3CDTF">2022-11-10T17:04:47Z</dcterms:created>
  <dcterms:modified xsi:type="dcterms:W3CDTF">2023-10-21T16:11:40Z</dcterms:modified>
</cp:coreProperties>
</file>